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61" r:id="rId5"/>
    <p:sldId id="260" r:id="rId6"/>
    <p:sldId id="262" r:id="rId7"/>
    <p:sldId id="263" r:id="rId8"/>
    <p:sldId id="264" r:id="rId9"/>
    <p:sldId id="265" r:id="rId10"/>
    <p:sldId id="266" r:id="rId11"/>
    <p:sldId id="272" r:id="rId12"/>
    <p:sldId id="271" r:id="rId13"/>
    <p:sldId id="270" r:id="rId14"/>
    <p:sldId id="287" r:id="rId15"/>
    <p:sldId id="269" r:id="rId16"/>
    <p:sldId id="274" r:id="rId17"/>
    <p:sldId id="279" r:id="rId18"/>
    <p:sldId id="268" r:id="rId19"/>
    <p:sldId id="267" r:id="rId20"/>
    <p:sldId id="273" r:id="rId21"/>
    <p:sldId id="280" r:id="rId22"/>
    <p:sldId id="283" r:id="rId23"/>
    <p:sldId id="276" r:id="rId24"/>
    <p:sldId id="281" r:id="rId25"/>
    <p:sldId id="284" r:id="rId26"/>
    <p:sldId id="282" r:id="rId27"/>
    <p:sldId id="285" r:id="rId28"/>
    <p:sldId id="286" r:id="rId29"/>
    <p:sldId id="277" r:id="rId30"/>
    <p:sldId id="278" r:id="rId31"/>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B282E-5FF9-A945-9376-C9D2DCDF50EC}" type="datetimeFigureOut">
              <a:rPr lang="en-CN" smtClean="0"/>
              <a:t>5/14/24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2F319-DD20-4244-9034-8C688174894C}" type="slidenum">
              <a:rPr lang="en-CN" smtClean="0"/>
              <a:t>‹#›</a:t>
            </a:fld>
            <a:endParaRPr lang="en-CN"/>
          </a:p>
        </p:txBody>
      </p:sp>
    </p:spTree>
    <p:extLst>
      <p:ext uri="{BB962C8B-B14F-4D97-AF65-F5344CB8AC3E}">
        <p14:creationId xmlns:p14="http://schemas.microsoft.com/office/powerpoint/2010/main" val="328672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A12F319-DD20-4244-9034-8C688174894C}" type="slidenum">
              <a:rPr lang="en-CN" smtClean="0"/>
              <a:t>10</a:t>
            </a:fld>
            <a:endParaRPr lang="en-CN"/>
          </a:p>
        </p:txBody>
      </p:sp>
    </p:spTree>
    <p:extLst>
      <p:ext uri="{BB962C8B-B14F-4D97-AF65-F5344CB8AC3E}">
        <p14:creationId xmlns:p14="http://schemas.microsoft.com/office/powerpoint/2010/main" val="361041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A12F319-DD20-4244-9034-8C688174894C}" type="slidenum">
              <a:rPr lang="en-CN" smtClean="0"/>
              <a:t>12</a:t>
            </a:fld>
            <a:endParaRPr lang="en-CN"/>
          </a:p>
        </p:txBody>
      </p:sp>
    </p:spTree>
    <p:extLst>
      <p:ext uri="{BB962C8B-B14F-4D97-AF65-F5344CB8AC3E}">
        <p14:creationId xmlns:p14="http://schemas.microsoft.com/office/powerpoint/2010/main" val="311074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A12F319-DD20-4244-9034-8C688174894C}" type="slidenum">
              <a:rPr lang="en-CN" smtClean="0"/>
              <a:t>19</a:t>
            </a:fld>
            <a:endParaRPr lang="en-CN"/>
          </a:p>
        </p:txBody>
      </p:sp>
    </p:spTree>
    <p:extLst>
      <p:ext uri="{BB962C8B-B14F-4D97-AF65-F5344CB8AC3E}">
        <p14:creationId xmlns:p14="http://schemas.microsoft.com/office/powerpoint/2010/main" val="2465694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A12F319-DD20-4244-9034-8C688174894C}" type="slidenum">
              <a:rPr lang="en-CN" smtClean="0"/>
              <a:t>20</a:t>
            </a:fld>
            <a:endParaRPr lang="en-CN"/>
          </a:p>
        </p:txBody>
      </p:sp>
    </p:spTree>
    <p:extLst>
      <p:ext uri="{BB962C8B-B14F-4D97-AF65-F5344CB8AC3E}">
        <p14:creationId xmlns:p14="http://schemas.microsoft.com/office/powerpoint/2010/main" val="2049932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A12F319-DD20-4244-9034-8C688174894C}" type="slidenum">
              <a:rPr lang="en-CN" smtClean="0"/>
              <a:t>27</a:t>
            </a:fld>
            <a:endParaRPr lang="en-CN"/>
          </a:p>
        </p:txBody>
      </p:sp>
    </p:spTree>
    <p:extLst>
      <p:ext uri="{BB962C8B-B14F-4D97-AF65-F5344CB8AC3E}">
        <p14:creationId xmlns:p14="http://schemas.microsoft.com/office/powerpoint/2010/main" val="3412535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E6ED-1755-FC92-687B-A5B6D81F8C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A19C8A88-6B9B-F298-F508-A53899BC1F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EFE10AFD-70F5-CBDD-9EA1-188B9CD5ABCD}"/>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5" name="Footer Placeholder 4">
            <a:extLst>
              <a:ext uri="{FF2B5EF4-FFF2-40B4-BE49-F238E27FC236}">
                <a16:creationId xmlns:a16="http://schemas.microsoft.com/office/drawing/2014/main" id="{74DAB395-E10F-F525-1F4E-27D50331F06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F589155-FFA5-7DA0-956E-05859A07EF4B}"/>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2882296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D2055-9991-A4FB-5F28-E47C5DF39277}"/>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834B2B01-BF4E-35C6-0329-0B0B086DB1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450B5D70-53F5-65C7-B5B4-C310E7B80061}"/>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5" name="Footer Placeholder 4">
            <a:extLst>
              <a:ext uri="{FF2B5EF4-FFF2-40B4-BE49-F238E27FC236}">
                <a16:creationId xmlns:a16="http://schemas.microsoft.com/office/drawing/2014/main" id="{C2EE5364-A5E1-257C-0E63-7B27413A01B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B0F3610-DD88-06C8-140D-72C74304DAE2}"/>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893599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629DEF-3D6F-AD55-B2C8-0E62D0E9B7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2207EC3-A716-CD21-28E8-98DF973894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74B276A-DC3C-7C2F-AE3F-E535C8482505}"/>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5" name="Footer Placeholder 4">
            <a:extLst>
              <a:ext uri="{FF2B5EF4-FFF2-40B4-BE49-F238E27FC236}">
                <a16:creationId xmlns:a16="http://schemas.microsoft.com/office/drawing/2014/main" id="{D0A24369-2770-C147-D217-74714B25DDF4}"/>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29A5A36-4576-69E3-CB95-C411CAF64A80}"/>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3858231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2122-1D49-D194-FB13-6D41CBABFBB4}"/>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BD2787BD-1B83-B2D4-A1D3-D812A173C7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A1B39888-BA48-265B-9121-78F38D490E97}"/>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5" name="Footer Placeholder 4">
            <a:extLst>
              <a:ext uri="{FF2B5EF4-FFF2-40B4-BE49-F238E27FC236}">
                <a16:creationId xmlns:a16="http://schemas.microsoft.com/office/drawing/2014/main" id="{C8F106CC-DAE0-8051-D702-DF9B4F622CA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D21B453-C2A5-93E6-6403-1F2CFA509652}"/>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2013590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B34C-64CC-3B90-E8AE-0007E59986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50C9FC7B-3483-19B4-CE10-ABE020E264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B5C443-E836-97DA-8FC4-129C8A9D3789}"/>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5" name="Footer Placeholder 4">
            <a:extLst>
              <a:ext uri="{FF2B5EF4-FFF2-40B4-BE49-F238E27FC236}">
                <a16:creationId xmlns:a16="http://schemas.microsoft.com/office/drawing/2014/main" id="{E00D8F30-98F2-AE26-ED79-0D84B78D3C4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3F3B4B2-8B73-95BC-852F-3183769F986F}"/>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1433526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63D3-849C-D704-AEF1-FE8AF6E10C19}"/>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6D8DABFD-2F22-AF19-5A8D-3A17675E88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AAA4616A-264C-E870-7EC4-F90C4C874F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2642F66A-58C6-7863-9C7F-DC4D30EBF6E8}"/>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6" name="Footer Placeholder 5">
            <a:extLst>
              <a:ext uri="{FF2B5EF4-FFF2-40B4-BE49-F238E27FC236}">
                <a16:creationId xmlns:a16="http://schemas.microsoft.com/office/drawing/2014/main" id="{2F87CA56-2A71-96CA-8739-AE894BC83D65}"/>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D4F90455-D731-E5EA-0519-773E7B288B7F}"/>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1615309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1A7A-6F48-662F-D9E2-1E48B60419B7}"/>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6F04B834-6FD8-E233-F86C-1F01644D2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89CC29-12BE-FFA5-D42F-E4C3E85169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7E107A97-1415-13C2-0032-046FD1523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A6E5CA-546F-6A5C-3D13-3EB401D365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2B1C4997-5385-7942-2DAA-2FFD15ABECA4}"/>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8" name="Footer Placeholder 7">
            <a:extLst>
              <a:ext uri="{FF2B5EF4-FFF2-40B4-BE49-F238E27FC236}">
                <a16:creationId xmlns:a16="http://schemas.microsoft.com/office/drawing/2014/main" id="{F1B73A5F-1669-1A64-1378-DF98BA2663BB}"/>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5A328E40-11A1-3F9F-7E53-433DAEE6F4E6}"/>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127488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00950-1BD5-893F-42E7-5D0BE6C7EC53}"/>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6479A55B-6066-DC5B-CBF5-94012A032040}"/>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4" name="Footer Placeholder 3">
            <a:extLst>
              <a:ext uri="{FF2B5EF4-FFF2-40B4-BE49-F238E27FC236}">
                <a16:creationId xmlns:a16="http://schemas.microsoft.com/office/drawing/2014/main" id="{34CC1EB8-802D-62FD-E1E7-E539839077E1}"/>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5A76C096-CEF8-0F70-288D-E922C47D2755}"/>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3669630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9790FE-5309-3187-DDA5-6EEC3B41F126}"/>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3" name="Footer Placeholder 2">
            <a:extLst>
              <a:ext uri="{FF2B5EF4-FFF2-40B4-BE49-F238E27FC236}">
                <a16:creationId xmlns:a16="http://schemas.microsoft.com/office/drawing/2014/main" id="{AE19825B-6A33-77D0-1785-DB3F885AB341}"/>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A0F1A44A-71AC-DA9B-DA99-AD7E87B4222F}"/>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2281498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C616-74AD-A848-549C-B50F40AA6B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966F5CA9-FD87-CCB4-88F0-354B154BBF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5632A4FD-F297-E0D2-8B4F-ED145DE2C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35D6E9-F43C-4463-EBEF-517AEBBFDB30}"/>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6" name="Footer Placeholder 5">
            <a:extLst>
              <a:ext uri="{FF2B5EF4-FFF2-40B4-BE49-F238E27FC236}">
                <a16:creationId xmlns:a16="http://schemas.microsoft.com/office/drawing/2014/main" id="{6145F2B5-858E-C819-31A7-37AE0411FCD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9B9A33E7-52DC-7EBA-03D0-6CCC165C4B3C}"/>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2866946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DD5E-8292-00D0-5FAE-42DCACBFE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6686FCA3-77FE-6E3D-5995-ECB3CDF8A4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63EC465B-DD1B-E1D2-DDDF-492118624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07EF3-A4F0-99E6-D5A7-3C229EC8BCC2}"/>
              </a:ext>
            </a:extLst>
          </p:cNvPr>
          <p:cNvSpPr>
            <a:spLocks noGrp="1"/>
          </p:cNvSpPr>
          <p:nvPr>
            <p:ph type="dt" sz="half" idx="10"/>
          </p:nvPr>
        </p:nvSpPr>
        <p:spPr/>
        <p:txBody>
          <a:bodyPr/>
          <a:lstStyle/>
          <a:p>
            <a:fld id="{1BAB32C8-DB13-CD4F-82DE-59DCCC95B2F8}" type="datetimeFigureOut">
              <a:rPr lang="en-CN" smtClean="0"/>
              <a:t>5/14/24</a:t>
            </a:fld>
            <a:endParaRPr lang="en-CN"/>
          </a:p>
        </p:txBody>
      </p:sp>
      <p:sp>
        <p:nvSpPr>
          <p:cNvPr id="6" name="Footer Placeholder 5">
            <a:extLst>
              <a:ext uri="{FF2B5EF4-FFF2-40B4-BE49-F238E27FC236}">
                <a16:creationId xmlns:a16="http://schemas.microsoft.com/office/drawing/2014/main" id="{605C1F59-74EB-BB31-56F8-EAF85516FF5A}"/>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225D388B-035B-78E7-9B7C-B3DEEA8D2A8D}"/>
              </a:ext>
            </a:extLst>
          </p:cNvPr>
          <p:cNvSpPr>
            <a:spLocks noGrp="1"/>
          </p:cNvSpPr>
          <p:nvPr>
            <p:ph type="sldNum" sz="quarter" idx="12"/>
          </p:nvPr>
        </p:nvSpPr>
        <p:spPr/>
        <p:txBody>
          <a:bodyPr/>
          <a:lstStyle/>
          <a:p>
            <a:fld id="{0C9C2CE3-F99D-E945-A67C-67E68854F01A}" type="slidenum">
              <a:rPr lang="en-CN" smtClean="0"/>
              <a:t>‹#›</a:t>
            </a:fld>
            <a:endParaRPr lang="en-CN"/>
          </a:p>
        </p:txBody>
      </p:sp>
    </p:spTree>
    <p:extLst>
      <p:ext uri="{BB962C8B-B14F-4D97-AF65-F5344CB8AC3E}">
        <p14:creationId xmlns:p14="http://schemas.microsoft.com/office/powerpoint/2010/main" val="151879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D88F29-C38E-1254-C2AF-9EA455A2B4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2D1D017-6C63-61F7-AD77-CE79D1449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6A0DC83E-A8C2-B8D9-6B16-727DBD7C9D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AB32C8-DB13-CD4F-82DE-59DCCC95B2F8}" type="datetimeFigureOut">
              <a:rPr lang="en-CN" smtClean="0"/>
              <a:t>5/14/24</a:t>
            </a:fld>
            <a:endParaRPr lang="en-CN"/>
          </a:p>
        </p:txBody>
      </p:sp>
      <p:sp>
        <p:nvSpPr>
          <p:cNvPr id="5" name="Footer Placeholder 4">
            <a:extLst>
              <a:ext uri="{FF2B5EF4-FFF2-40B4-BE49-F238E27FC236}">
                <a16:creationId xmlns:a16="http://schemas.microsoft.com/office/drawing/2014/main" id="{8CBAB882-CE19-0095-FA5D-5B7C03E9D2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63A076DF-9D85-C4AB-0E27-BB2CBC88E8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C2CE3-F99D-E945-A67C-67E68854F01A}" type="slidenum">
              <a:rPr lang="en-CN" smtClean="0"/>
              <a:t>‹#›</a:t>
            </a:fld>
            <a:endParaRPr lang="en-CN"/>
          </a:p>
        </p:txBody>
      </p:sp>
    </p:spTree>
    <p:extLst>
      <p:ext uri="{BB962C8B-B14F-4D97-AF65-F5344CB8AC3E}">
        <p14:creationId xmlns:p14="http://schemas.microsoft.com/office/powerpoint/2010/main" val="23653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jpe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5.pn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chat.openai.com/chat" TargetMode="External"/><Relationship Id="rId2" Type="http://schemas.openxmlformats.org/officeDocument/2006/relationships/hyperlink" Target="https://towardsdatascience.com/introduction-to-recurrent-neural-network-27202c3945f3" TargetMode="External"/><Relationship Id="rId1" Type="http://schemas.openxmlformats.org/officeDocument/2006/relationships/slideLayout" Target="../slideLayouts/slideLayout2.xml"/><Relationship Id="rId5" Type="http://schemas.openxmlformats.org/officeDocument/2006/relationships/hyperlink" Target="https://www.marktechpost.com/2022/11/14/how-do-dall%C2%B7e-2-stable-diffusion-and-midjourney-work/" TargetMode="External"/><Relationship Id="rId4" Type="http://schemas.openxmlformats.org/officeDocument/2006/relationships/hyperlink" Target="https://www.mathworks.com/help/textanalytics/ug/visualize-word-embedding-using-text-scatter-plot.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D8F46-0EFC-510F-1DFA-4331FB4A310C}"/>
              </a:ext>
            </a:extLst>
          </p:cNvPr>
          <p:cNvSpPr>
            <a:spLocks noGrp="1"/>
          </p:cNvSpPr>
          <p:nvPr>
            <p:ph type="ctrTitle"/>
          </p:nvPr>
        </p:nvSpPr>
        <p:spPr>
          <a:xfrm>
            <a:off x="1289222" y="109109"/>
            <a:ext cx="9144000" cy="2387600"/>
          </a:xfrm>
        </p:spPr>
        <p:txBody>
          <a:bodyPr/>
          <a:lstStyle/>
          <a:p>
            <a:r>
              <a:rPr lang="en-CN" b="1" dirty="0">
                <a:latin typeface="Times New Roman" panose="02020603050405020304" pitchFamily="18" charset="0"/>
                <a:cs typeface="Times New Roman" panose="02020603050405020304" pitchFamily="18" charset="0"/>
              </a:rPr>
              <a:t>ChatGPT &amp; AI</a:t>
            </a:r>
          </a:p>
        </p:txBody>
      </p:sp>
      <p:pic>
        <p:nvPicPr>
          <p:cNvPr id="5" name="Picture 4" descr="A picture containing dark&#10;&#10;Description automatically generated">
            <a:extLst>
              <a:ext uri="{FF2B5EF4-FFF2-40B4-BE49-F238E27FC236}">
                <a16:creationId xmlns:a16="http://schemas.microsoft.com/office/drawing/2014/main" id="{02E7BA52-50CE-5353-7CE4-55361317ABC2}"/>
              </a:ext>
            </a:extLst>
          </p:cNvPr>
          <p:cNvPicPr>
            <a:picLocks noChangeAspect="1"/>
          </p:cNvPicPr>
          <p:nvPr/>
        </p:nvPicPr>
        <p:blipFill>
          <a:blip r:embed="rId2"/>
          <a:stretch>
            <a:fillRect/>
          </a:stretch>
        </p:blipFill>
        <p:spPr>
          <a:xfrm>
            <a:off x="5220045" y="2669059"/>
            <a:ext cx="1221216" cy="1221216"/>
          </a:xfrm>
          <a:prstGeom prst="rect">
            <a:avLst/>
          </a:prstGeom>
        </p:spPr>
      </p:pic>
    </p:spTree>
    <p:extLst>
      <p:ext uri="{BB962C8B-B14F-4D97-AF65-F5344CB8AC3E}">
        <p14:creationId xmlns:p14="http://schemas.microsoft.com/office/powerpoint/2010/main" val="1380428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57EEA52C-E893-F12D-36AC-3661A4072E2C}"/>
              </a:ext>
            </a:extLst>
          </p:cNvPr>
          <p:cNvPicPr>
            <a:picLocks noChangeAspect="1"/>
          </p:cNvPicPr>
          <p:nvPr/>
        </p:nvPicPr>
        <p:blipFill>
          <a:blip r:embed="rId3"/>
          <a:stretch>
            <a:fillRect/>
          </a:stretch>
        </p:blipFill>
        <p:spPr>
          <a:xfrm>
            <a:off x="2185056" y="3235910"/>
            <a:ext cx="5757479" cy="2500567"/>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898A7D09-383F-13F3-FA33-082D63A334C6}"/>
              </a:ext>
            </a:extLst>
          </p:cNvPr>
          <p:cNvPicPr>
            <a:picLocks noChangeAspect="1"/>
          </p:cNvPicPr>
          <p:nvPr/>
        </p:nvPicPr>
        <p:blipFill>
          <a:blip r:embed="rId4"/>
          <a:stretch>
            <a:fillRect/>
          </a:stretch>
        </p:blipFill>
        <p:spPr>
          <a:xfrm>
            <a:off x="2381139" y="5736477"/>
            <a:ext cx="5365311" cy="9591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6677F9-6D97-9A40-D2AD-D9E539718B29}"/>
                  </a:ext>
                </a:extLst>
              </p:cNvPr>
              <p:cNvSpPr txBox="1"/>
              <p:nvPr/>
            </p:nvSpPr>
            <p:spPr>
              <a:xfrm>
                <a:off x="944835" y="566678"/>
                <a:ext cx="9669518" cy="2585323"/>
              </a:xfrm>
              <a:prstGeom prst="rect">
                <a:avLst/>
              </a:prstGeom>
              <a:noFill/>
            </p:spPr>
            <p:txBody>
              <a:bodyPr wrap="square">
                <a:spAutoFit/>
              </a:bodyPr>
              <a:lstStyle/>
              <a:p>
                <a:pPr algn="l"/>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Each Node is characterized by its</a:t>
                </a: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 weights and </a:t>
                </a:r>
                <a:r>
                  <a:rPr lang="en-US" sz="1800" b="1" kern="100" dirty="0" err="1">
                    <a:effectLst/>
                    <a:latin typeface="Times New Roman" panose="02020603050405020304" pitchFamily="18" charset="0"/>
                    <a:ea typeface="DengXian" panose="02010600030101010101" pitchFamily="2" charset="-122"/>
                    <a:cs typeface="Times New Roman" panose="02020603050405020304" pitchFamily="18" charset="0"/>
                  </a:rPr>
                  <a:t>baises</a:t>
                </a:r>
                <a:r>
                  <a:rPr lang="en-US"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DengXian"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DengXian" panose="02010600030101010101" pitchFamily="2" charset="-122"/>
                    <a:cs typeface="Times New Roman" panose="02020603050405020304" pitchFamily="18" charset="0"/>
                  </a:rPr>
                  <a:t> also called parameters.</a:t>
                </a:r>
                <a:endParaRPr lang="en-US" altLang="zh-CN" b="1" kern="100" dirty="0">
                  <a:latin typeface="Times New Roman" panose="02020603050405020304" pitchFamily="18" charset="0"/>
                  <a:ea typeface="DengXian" panose="02010600030101010101" pitchFamily="2" charset="-122"/>
                  <a:cs typeface="Times New Roman" panose="02020603050405020304" pitchFamily="18" charset="0"/>
                </a:endParaRPr>
              </a:p>
              <a:p>
                <a:pPr algn="l"/>
                <a:endPar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l">
                  <a:buFont typeface="Arial" panose="020B0604020202020204" pitchFamily="34" charset="0"/>
                  <a:buChar char="•"/>
                </a:pP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Summation (</a:t>
                </a:r>
                <a:r>
                  <a:rPr lang="en-US" sz="1800" b="1" i="1" kern="100" dirty="0">
                    <a:effectLst/>
                    <a:latin typeface="Times New Roman" panose="02020603050405020304" pitchFamily="18" charset="0"/>
                    <a:ea typeface="DengXian" panose="02010600030101010101" pitchFamily="2" charset="-122"/>
                    <a:cs typeface="Times New Roman" panose="02020603050405020304" pitchFamily="18" charset="0"/>
                  </a:rPr>
                  <a:t>z</a:t>
                </a: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of the input values (</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x</a:t>
                </a:r>
                <a:r>
                  <a:rPr lang="en-US" sz="1800" i="1" kern="100" baseline="-25000" dirty="0">
                    <a:effectLst/>
                    <a:latin typeface="Times New Roman" panose="02020603050405020304" pitchFamily="18" charset="0"/>
                    <a:ea typeface="DengXian" panose="02010600030101010101" pitchFamily="2" charset="-122"/>
                    <a:cs typeface="Times New Roman" panose="02020603050405020304" pitchFamily="18" charset="0"/>
                  </a:rPr>
                  <a:t>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with respective weights (</a:t>
                </a:r>
                <a:r>
                  <a:rPr lang="en-US" sz="1800" i="1" kern="100" dirty="0" err="1">
                    <a:effectLst/>
                    <a:latin typeface="Times New Roman" panose="02020603050405020304" pitchFamily="18" charset="0"/>
                    <a:ea typeface="DengXian" panose="02010600030101010101" pitchFamily="2" charset="-122"/>
                    <a:cs typeface="Times New Roman" panose="02020603050405020304" pitchFamily="18" charset="0"/>
                  </a:rPr>
                  <a:t>w</a:t>
                </a:r>
                <a:r>
                  <a:rPr lang="en-US" sz="1800" kern="100" baseline="-25000" dirty="0" err="1">
                    <a:effectLst/>
                    <a:latin typeface="Times New Roman" panose="02020603050405020304" pitchFamily="18" charset="0"/>
                    <a:ea typeface="DengXian" panose="02010600030101010101" pitchFamily="2" charset="-122"/>
                    <a:cs typeface="Times New Roman" panose="02020603050405020304" pitchFamily="18" charset="0"/>
                  </a:rPr>
                  <a:t>i</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and bias (</a:t>
                </a:r>
                <a:r>
                  <a:rPr lang="en-US" sz="1800" i="1" kern="100" dirty="0">
                    <a:effectLst/>
                    <a:latin typeface="Times New Roman" panose="02020603050405020304" pitchFamily="18" charset="0"/>
                    <a:ea typeface="DengXian" panose="02010600030101010101" pitchFamily="2" charset="-122"/>
                    <a:cs typeface="Times New Roman" panose="02020603050405020304" pitchFamily="18" charset="0"/>
                  </a:rPr>
                  <a:t>b</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i.e.</a:t>
                </a:r>
                <a:endParaRPr lang="en-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𝑧</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 </m:t>
                    </m:r>
                    <m:sSub>
                      <m:sSubPr>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𝑤</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1</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 </m:t>
                    </m:r>
                    <m:sSub>
                      <m:sSubPr>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𝑤</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2</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 … + </m:t>
                    </m:r>
                    <m:sSub>
                      <m:sSubPr>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𝑥</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𝑤</m:t>
                        </m:r>
                      </m:e>
                      <m: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𝑛</m:t>
                        </m:r>
                      </m:sub>
                    </m:sSub>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𝑏</m:t>
                    </m:r>
                  </m:oMath>
                </a14:m>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indent="266700" algn="l"/>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Or formally if we use the vectors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𝑤</m:t>
                        </m:r>
                      </m:e>
                    </m:acc>
                  </m:oMath>
                </a14:m>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for a neural node, we have</a:t>
                </a:r>
                <a:endParaRPr lang="en-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1066800" indent="266700" algn="r"/>
                <a:r>
                  <a:rPr lang="en-US" sz="1800" kern="100" dirty="0">
                    <a:effectLst/>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𝑧</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 =  </m:t>
                    </m:r>
                  </m:oMath>
                </a14:m>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𝑋</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𝑤</m:t>
                        </m:r>
                      </m:e>
                    </m:acc>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𝑏</m:t>
                    </m:r>
                  </m:oMath>
                </a14:m>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kern="100" dirty="0">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l">
                  <a:buFont typeface="Arial" panose="020B0604020202020204" pitchFamily="34" charset="0"/>
                  <a:buChar char="•"/>
                </a:pPr>
                <a:endPar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285750" indent="-285750" algn="l">
                  <a:buFont typeface="Arial" panose="020B0604020202020204" pitchFamily="34" charset="0"/>
                  <a:buChar char="•"/>
                </a:pP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Activation </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of the input signal using function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𝑧</m:t>
                        </m:r>
                      </m:e>
                    </m:d>
                  </m:oMath>
                </a14:m>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with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𝑎</m:t>
                    </m:r>
                  </m:oMath>
                </a14:m>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as the output </a:t>
                </a:r>
                <a:endParaRPr lang="en-CN" sz="14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𝑎</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𝑓</m:t>
                    </m:r>
                    <m:d>
                      <m:dPr>
                        <m:ctrlPr>
                          <a:rPr lang="en-CN" sz="1800"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sz="1800" i="1" kern="100">
                            <a:effectLst/>
                            <a:latin typeface="Cambria Math" panose="02040503050406030204" pitchFamily="18" charset="0"/>
                            <a:ea typeface="DengXian" panose="02010600030101010101" pitchFamily="2" charset="-122"/>
                            <a:cs typeface="Times New Roman" panose="02020603050405020304" pitchFamily="18" charset="0"/>
                          </a:rPr>
                          <m:t>𝑧</m:t>
                        </m:r>
                      </m:e>
                    </m:d>
                  </m:oMath>
                </a14:m>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CN" sz="14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6B6677F9-6D97-9A40-D2AD-D9E539718B29}"/>
                  </a:ext>
                </a:extLst>
              </p:cNvPr>
              <p:cNvSpPr txBox="1">
                <a:spLocks noRot="1" noChangeAspect="1" noMove="1" noResize="1" noEditPoints="1" noAdjustHandles="1" noChangeArrowheads="1" noChangeShapeType="1" noTextEdit="1"/>
              </p:cNvSpPr>
              <p:nvPr/>
            </p:nvSpPr>
            <p:spPr>
              <a:xfrm>
                <a:off x="944835" y="566678"/>
                <a:ext cx="9669518" cy="2585323"/>
              </a:xfrm>
              <a:prstGeom prst="rect">
                <a:avLst/>
              </a:prstGeom>
              <a:blipFill>
                <a:blip r:embed="rId5"/>
                <a:stretch>
                  <a:fillRect l="-525" t="-976" b="-146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1AD1E8E7-B681-F73C-126A-BFD22F86383E}"/>
              </a:ext>
            </a:extLst>
          </p:cNvPr>
          <p:cNvSpPr txBox="1"/>
          <p:nvPr/>
        </p:nvSpPr>
        <p:spPr>
          <a:xfrm>
            <a:off x="306644" y="69128"/>
            <a:ext cx="4957334" cy="400110"/>
          </a:xfrm>
          <a:prstGeom prst="rect">
            <a:avLst/>
          </a:prstGeom>
          <a:noFill/>
        </p:spPr>
        <p:txBody>
          <a:bodyPr wrap="square" rtlCol="0">
            <a:spAutoFit/>
          </a:bodyPr>
          <a:lstStyle/>
          <a:p>
            <a:r>
              <a:rPr lang="en-CN" sz="2000" b="1" dirty="0"/>
              <a:t>Summation and Activation within a Node</a:t>
            </a:r>
          </a:p>
        </p:txBody>
      </p:sp>
    </p:spTree>
    <p:extLst>
      <p:ext uri="{BB962C8B-B14F-4D97-AF65-F5344CB8AC3E}">
        <p14:creationId xmlns:p14="http://schemas.microsoft.com/office/powerpoint/2010/main" val="807306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4507CFF-755F-647C-A7B9-6D373AC148BC}"/>
              </a:ext>
            </a:extLst>
          </p:cNvPr>
          <p:cNvPicPr>
            <a:picLocks noChangeAspect="1"/>
          </p:cNvPicPr>
          <p:nvPr/>
        </p:nvPicPr>
        <p:blipFill>
          <a:blip r:embed="rId2"/>
          <a:stretch>
            <a:fillRect/>
          </a:stretch>
        </p:blipFill>
        <p:spPr>
          <a:xfrm>
            <a:off x="3195145" y="388889"/>
            <a:ext cx="4813738" cy="5486387"/>
          </a:xfrm>
          <a:prstGeom prst="rect">
            <a:avLst/>
          </a:prstGeom>
        </p:spPr>
      </p:pic>
      <p:pic>
        <p:nvPicPr>
          <p:cNvPr id="7" name="图片 12" descr="图形用户界面, 图表&#10;&#10;描述已自动生成">
            <a:extLst>
              <a:ext uri="{FF2B5EF4-FFF2-40B4-BE49-F238E27FC236}">
                <a16:creationId xmlns:a16="http://schemas.microsoft.com/office/drawing/2014/main" id="{0297FA82-0DDB-8CBB-34AF-E288A60541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6138" y="2595628"/>
            <a:ext cx="879073" cy="833372"/>
          </a:xfrm>
          <a:prstGeom prst="rect">
            <a:avLst/>
          </a:prstGeom>
        </p:spPr>
      </p:pic>
      <p:sp>
        <p:nvSpPr>
          <p:cNvPr id="8" name="TextBox 7">
            <a:extLst>
              <a:ext uri="{FF2B5EF4-FFF2-40B4-BE49-F238E27FC236}">
                <a16:creationId xmlns:a16="http://schemas.microsoft.com/office/drawing/2014/main" id="{414C7550-D5CC-3B81-040D-113968601294}"/>
              </a:ext>
            </a:extLst>
          </p:cNvPr>
          <p:cNvSpPr txBox="1"/>
          <p:nvPr/>
        </p:nvSpPr>
        <p:spPr>
          <a:xfrm>
            <a:off x="9701049" y="2413337"/>
            <a:ext cx="1975944" cy="1015663"/>
          </a:xfrm>
          <a:prstGeom prst="rect">
            <a:avLst/>
          </a:prstGeom>
          <a:noFill/>
        </p:spPr>
        <p:txBody>
          <a:bodyPr wrap="square" rtlCol="0">
            <a:spAutoFit/>
          </a:bodyPr>
          <a:lstStyle/>
          <a:p>
            <a:r>
              <a:rPr lang="en-CN" sz="6000" dirty="0"/>
              <a:t>2</a:t>
            </a:r>
          </a:p>
        </p:txBody>
      </p:sp>
      <p:cxnSp>
        <p:nvCxnSpPr>
          <p:cNvPr id="10" name="Straight Arrow Connector 9">
            <a:extLst>
              <a:ext uri="{FF2B5EF4-FFF2-40B4-BE49-F238E27FC236}">
                <a16:creationId xmlns:a16="http://schemas.microsoft.com/office/drawing/2014/main" id="{7BFF5E32-AF35-5D0F-2070-64356AECD6D4}"/>
              </a:ext>
            </a:extLst>
          </p:cNvPr>
          <p:cNvCxnSpPr/>
          <p:nvPr/>
        </p:nvCxnSpPr>
        <p:spPr>
          <a:xfrm>
            <a:off x="2375338" y="2968307"/>
            <a:ext cx="557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82055B8-2A23-8623-102D-22DE308B2D1C}"/>
              </a:ext>
            </a:extLst>
          </p:cNvPr>
          <p:cNvCxnSpPr/>
          <p:nvPr/>
        </p:nvCxnSpPr>
        <p:spPr>
          <a:xfrm>
            <a:off x="8539655" y="2921168"/>
            <a:ext cx="557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147E96-403B-85E8-298B-493B1D2C9134}"/>
              </a:ext>
            </a:extLst>
          </p:cNvPr>
          <p:cNvSpPr txBox="1"/>
          <p:nvPr/>
        </p:nvSpPr>
        <p:spPr>
          <a:xfrm>
            <a:off x="861849" y="3429000"/>
            <a:ext cx="1597572" cy="369332"/>
          </a:xfrm>
          <a:prstGeom prst="rect">
            <a:avLst/>
          </a:prstGeom>
          <a:noFill/>
        </p:spPr>
        <p:txBody>
          <a:bodyPr wrap="square" rtlCol="0">
            <a:spAutoFit/>
          </a:bodyPr>
          <a:lstStyle/>
          <a:p>
            <a:r>
              <a:rPr lang="en-CN" dirty="0"/>
              <a:t>28x28 =784 px</a:t>
            </a:r>
          </a:p>
        </p:txBody>
      </p:sp>
      <p:pic>
        <p:nvPicPr>
          <p:cNvPr id="14" name="Picture 13" descr="Graphical user interface, text, application&#10;&#10;Description automatically generated">
            <a:extLst>
              <a:ext uri="{FF2B5EF4-FFF2-40B4-BE49-F238E27FC236}">
                <a16:creationId xmlns:a16="http://schemas.microsoft.com/office/drawing/2014/main" id="{A75420FE-F9A9-AEED-C6CF-33447F80F7F7}"/>
              </a:ext>
            </a:extLst>
          </p:cNvPr>
          <p:cNvPicPr>
            <a:picLocks noChangeAspect="1"/>
          </p:cNvPicPr>
          <p:nvPr/>
        </p:nvPicPr>
        <p:blipFill>
          <a:blip r:embed="rId4"/>
          <a:stretch>
            <a:fillRect/>
          </a:stretch>
        </p:blipFill>
        <p:spPr>
          <a:xfrm>
            <a:off x="7003363" y="4374312"/>
            <a:ext cx="7404616" cy="2094800"/>
          </a:xfrm>
          <a:prstGeom prst="rect">
            <a:avLst/>
          </a:prstGeom>
        </p:spPr>
      </p:pic>
    </p:spTree>
    <p:extLst>
      <p:ext uri="{BB962C8B-B14F-4D97-AF65-F5344CB8AC3E}">
        <p14:creationId xmlns:p14="http://schemas.microsoft.com/office/powerpoint/2010/main" val="4056377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with low confidence">
            <a:extLst>
              <a:ext uri="{FF2B5EF4-FFF2-40B4-BE49-F238E27FC236}">
                <a16:creationId xmlns:a16="http://schemas.microsoft.com/office/drawing/2014/main" id="{A707D542-F0AF-C728-CDFA-11449183FE7B}"/>
              </a:ext>
            </a:extLst>
          </p:cNvPr>
          <p:cNvPicPr>
            <a:picLocks noChangeAspect="1"/>
          </p:cNvPicPr>
          <p:nvPr/>
        </p:nvPicPr>
        <p:blipFill>
          <a:blip r:embed="rId3"/>
          <a:stretch>
            <a:fillRect/>
          </a:stretch>
        </p:blipFill>
        <p:spPr>
          <a:xfrm>
            <a:off x="605002" y="841129"/>
            <a:ext cx="7225973" cy="2527603"/>
          </a:xfrm>
          <a:prstGeom prst="rect">
            <a:avLst/>
          </a:prstGeom>
        </p:spPr>
      </p:pic>
      <p:pic>
        <p:nvPicPr>
          <p:cNvPr id="12" name="Picture 11" descr="Diagram&#10;&#10;Description automatically generated with medium confidence">
            <a:extLst>
              <a:ext uri="{FF2B5EF4-FFF2-40B4-BE49-F238E27FC236}">
                <a16:creationId xmlns:a16="http://schemas.microsoft.com/office/drawing/2014/main" id="{001460BD-4661-9180-39B1-9601B3E4C7C5}"/>
              </a:ext>
            </a:extLst>
          </p:cNvPr>
          <p:cNvPicPr>
            <a:picLocks noChangeAspect="1"/>
          </p:cNvPicPr>
          <p:nvPr/>
        </p:nvPicPr>
        <p:blipFill>
          <a:blip r:embed="rId4"/>
          <a:stretch>
            <a:fillRect/>
          </a:stretch>
        </p:blipFill>
        <p:spPr>
          <a:xfrm>
            <a:off x="8482440" y="937664"/>
            <a:ext cx="2851009" cy="2203053"/>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5C32C5-67CC-68E4-7E1D-1ACFD0ADCE61}"/>
                  </a:ext>
                </a:extLst>
              </p:cNvPr>
              <p:cNvSpPr txBox="1"/>
              <p:nvPr/>
            </p:nvSpPr>
            <p:spPr>
              <a:xfrm>
                <a:off x="2473427" y="287539"/>
                <a:ext cx="6096000" cy="380810"/>
              </a:xfrm>
              <a:prstGeom prst="rect">
                <a:avLst/>
              </a:prstGeom>
              <a:noFill/>
            </p:spPr>
            <p:txBody>
              <a:bodyPr wrap="square">
                <a:spAutoFit/>
              </a:bodyPr>
              <a:lstStyle/>
              <a:p>
                <a14:m>
                  <m:oMath xmlns:m="http://schemas.openxmlformats.org/officeDocument/2006/math">
                    <m:sSup>
                      <m:sSupPr>
                        <m:ctrlPr>
                          <a:rPr lang="en-CN" sz="1800" i="1" smtClean="0">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𝑍</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 =  </m:t>
                    </m:r>
                  </m:oMath>
                </a14:m>
                <a:r>
                  <a:rPr lang="en-US" sz="1800" dirty="0">
                    <a:effectLst/>
                    <a:latin typeface="Times New Roman" panose="02020603050405020304" pitchFamily="18" charset="0"/>
                    <a:ea typeface="DengXian" panose="02010600030101010101" pitchFamily="2" charset="-122"/>
                  </a:rPr>
                  <a:t> </a:t>
                </a:r>
                <a14:m>
                  <m:oMath xmlns:m="http://schemas.openxmlformats.org/officeDocument/2006/math">
                    <m:r>
                      <a:rPr lang="en-US" sz="1800" i="1">
                        <a:effectLst/>
                        <a:latin typeface="Cambria Math" panose="02040503050406030204" pitchFamily="18" charset="0"/>
                        <a:ea typeface="DengXian" panose="02010600030101010101" pitchFamily="2" charset="-122"/>
                        <a:cs typeface="Times New Roman" panose="02020603050405020304" pitchFamily="18" charset="0"/>
                      </a:rPr>
                      <m:t>𝑋</m:t>
                    </m:r>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CN"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CN"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𝐵</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(1)</m:t>
                        </m:r>
                      </m:sup>
                    </m:sSup>
                  </m:oMath>
                </a14:m>
                <a:r>
                  <a:rPr lang="en-US" sz="1800" dirty="0">
                    <a:effectLst/>
                    <a:latin typeface="Times New Roman" panose="02020603050405020304" pitchFamily="18" charset="0"/>
                    <a:ea typeface="DengXian" panose="02010600030101010101" pitchFamily="2" charset="-122"/>
                  </a:rPr>
                  <a:t>	</a:t>
                </a:r>
                <a:r>
                  <a:rPr lang="en-CN" dirty="0">
                    <a:effectLst/>
                  </a:rPr>
                  <a:t> </a:t>
                </a:r>
                <a:endParaRPr lang="en-CN" dirty="0"/>
              </a:p>
            </p:txBody>
          </p:sp>
        </mc:Choice>
        <mc:Fallback xmlns="">
          <p:sp>
            <p:nvSpPr>
              <p:cNvPr id="15" name="TextBox 14">
                <a:extLst>
                  <a:ext uri="{FF2B5EF4-FFF2-40B4-BE49-F238E27FC236}">
                    <a16:creationId xmlns:a16="http://schemas.microsoft.com/office/drawing/2014/main" id="{195C32C5-67CC-68E4-7E1D-1ACFD0ADCE61}"/>
                  </a:ext>
                </a:extLst>
              </p:cNvPr>
              <p:cNvSpPr txBox="1">
                <a:spLocks noRot="1" noChangeAspect="1" noMove="1" noResize="1" noEditPoints="1" noAdjustHandles="1" noChangeArrowheads="1" noChangeShapeType="1" noTextEdit="1"/>
              </p:cNvSpPr>
              <p:nvPr/>
            </p:nvSpPr>
            <p:spPr>
              <a:xfrm>
                <a:off x="2473427" y="287539"/>
                <a:ext cx="6096000" cy="380810"/>
              </a:xfrm>
              <a:prstGeom prst="rect">
                <a:avLst/>
              </a:prstGeom>
              <a:blipFill>
                <a:blip r:embed="rId5"/>
                <a:stretch>
                  <a:fillRect b="-161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2222F71-D171-6554-DF2C-79E4CF03A999}"/>
                  </a:ext>
                </a:extLst>
              </p:cNvPr>
              <p:cNvSpPr txBox="1"/>
              <p:nvPr/>
            </p:nvSpPr>
            <p:spPr>
              <a:xfrm>
                <a:off x="6859945" y="301107"/>
                <a:ext cx="6096000" cy="410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N" i="1" smtClean="0">
                              <a:solidFill>
                                <a:srgbClr val="836967"/>
                              </a:solidFill>
                              <a:latin typeface="Cambria Math" panose="02040503050406030204" pitchFamily="18" charset="0"/>
                            </a:rPr>
                          </m:ctrlPr>
                        </m:sSupPr>
                        <m:e>
                          <m:r>
                            <a:rPr lang="en-CN" i="1">
                              <a:latin typeface="Cambria Math" panose="02040503050406030204" pitchFamily="18" charset="0"/>
                            </a:rPr>
                            <m:t>𝐴</m:t>
                          </m:r>
                        </m:e>
                        <m:sup>
                          <m:d>
                            <m:dPr>
                              <m:ctrlPr>
                                <a:rPr lang="en-CN" i="1">
                                  <a:latin typeface="Cambria Math" panose="02040503050406030204" pitchFamily="18" charset="0"/>
                                </a:rPr>
                              </m:ctrlPr>
                            </m:dPr>
                            <m:e>
                              <m:r>
                                <a:rPr lang="en-CN" i="0">
                                  <a:latin typeface="Cambria Math" panose="02040503050406030204" pitchFamily="18" charset="0"/>
                                </a:rPr>
                                <m:t>1</m:t>
                              </m:r>
                            </m:e>
                          </m:d>
                        </m:sup>
                      </m:sSup>
                      <m:r>
                        <a:rPr lang="en-CN" i="0">
                          <a:latin typeface="Cambria Math" panose="02040503050406030204" pitchFamily="18" charset="0"/>
                        </a:rPr>
                        <m:t>=</m:t>
                      </m:r>
                      <m:r>
                        <a:rPr lang="en-CN" i="1">
                          <a:latin typeface="Cambria Math" panose="02040503050406030204" pitchFamily="18" charset="0"/>
                        </a:rPr>
                        <m:t>𝑓</m:t>
                      </m:r>
                      <m:r>
                        <a:rPr lang="en-CN" i="0">
                          <a:latin typeface="Cambria Math" panose="02040503050406030204" pitchFamily="18" charset="0"/>
                        </a:rPr>
                        <m:t> </m:t>
                      </m:r>
                      <m:d>
                        <m:dPr>
                          <m:ctrlPr>
                            <a:rPr lang="en-CN" i="1">
                              <a:latin typeface="Cambria Math" panose="02040503050406030204" pitchFamily="18" charset="0"/>
                            </a:rPr>
                          </m:ctrlPr>
                        </m:dPr>
                        <m:e>
                          <m:sSup>
                            <m:sSupPr>
                              <m:ctrlPr>
                                <a:rPr lang="en-CN" i="1">
                                  <a:solidFill>
                                    <a:srgbClr val="836967"/>
                                  </a:solidFill>
                                  <a:latin typeface="Cambria Math" panose="02040503050406030204" pitchFamily="18" charset="0"/>
                                </a:rPr>
                              </m:ctrlPr>
                            </m:sSupPr>
                            <m:e>
                              <m:r>
                                <a:rPr lang="en-CN" i="1">
                                  <a:latin typeface="Cambria Math" panose="02040503050406030204" pitchFamily="18" charset="0"/>
                                </a:rPr>
                                <m:t>𝑍</m:t>
                              </m:r>
                            </m:e>
                            <m:sup>
                              <m:d>
                                <m:dPr>
                                  <m:ctrlPr>
                                    <a:rPr lang="en-CN" i="1">
                                      <a:latin typeface="Cambria Math" panose="02040503050406030204" pitchFamily="18" charset="0"/>
                                    </a:rPr>
                                  </m:ctrlPr>
                                </m:dPr>
                                <m:e>
                                  <m:r>
                                    <a:rPr lang="en-CN" i="0">
                                      <a:latin typeface="Cambria Math" panose="02040503050406030204" pitchFamily="18" charset="0"/>
                                    </a:rPr>
                                    <m:t>1</m:t>
                                  </m:r>
                                </m:e>
                              </m:d>
                            </m:sup>
                          </m:sSup>
                        </m:e>
                      </m:d>
                    </m:oMath>
                  </m:oMathPara>
                </a14:m>
                <a:endParaRPr lang="en-CN" dirty="0"/>
              </a:p>
            </p:txBody>
          </p:sp>
        </mc:Choice>
        <mc:Fallback xmlns="">
          <p:sp>
            <p:nvSpPr>
              <p:cNvPr id="17" name="TextBox 16">
                <a:extLst>
                  <a:ext uri="{FF2B5EF4-FFF2-40B4-BE49-F238E27FC236}">
                    <a16:creationId xmlns:a16="http://schemas.microsoft.com/office/drawing/2014/main" id="{A2222F71-D171-6554-DF2C-79E4CF03A999}"/>
                  </a:ext>
                </a:extLst>
              </p:cNvPr>
              <p:cNvSpPr txBox="1">
                <a:spLocks noRot="1" noChangeAspect="1" noMove="1" noResize="1" noEditPoints="1" noAdjustHandles="1" noChangeArrowheads="1" noChangeShapeType="1" noTextEdit="1"/>
              </p:cNvSpPr>
              <p:nvPr/>
            </p:nvSpPr>
            <p:spPr>
              <a:xfrm>
                <a:off x="6859945" y="301107"/>
                <a:ext cx="6096000" cy="410177"/>
              </a:xfrm>
              <a:prstGeom prst="rect">
                <a:avLst/>
              </a:prstGeom>
              <a:blipFill>
                <a:blip r:embed="rId6"/>
                <a:stretch>
                  <a:fillRect b="-8824"/>
                </a:stretch>
              </a:blipFill>
            </p:spPr>
            <p:txBody>
              <a:bodyPr/>
              <a:lstStyle/>
              <a:p>
                <a:r>
                  <a:rPr lang="en-CN">
                    <a:noFill/>
                  </a:rPr>
                  <a:t> </a:t>
                </a:r>
              </a:p>
            </p:txBody>
          </p:sp>
        </mc:Fallback>
      </mc:AlternateContent>
      <p:pic>
        <p:nvPicPr>
          <p:cNvPr id="19" name="Picture 18" descr="Table&#10;&#10;Description automatically generated with medium confidence">
            <a:extLst>
              <a:ext uri="{FF2B5EF4-FFF2-40B4-BE49-F238E27FC236}">
                <a16:creationId xmlns:a16="http://schemas.microsoft.com/office/drawing/2014/main" id="{EFC95B0F-6BF3-8B39-F0CE-DF6EBA6480F1}"/>
              </a:ext>
            </a:extLst>
          </p:cNvPr>
          <p:cNvPicPr>
            <a:picLocks noChangeAspect="1"/>
          </p:cNvPicPr>
          <p:nvPr/>
        </p:nvPicPr>
        <p:blipFill>
          <a:blip r:embed="rId7"/>
          <a:stretch>
            <a:fillRect/>
          </a:stretch>
        </p:blipFill>
        <p:spPr>
          <a:xfrm>
            <a:off x="294288" y="3429000"/>
            <a:ext cx="7203527" cy="2527603"/>
          </a:xfrm>
          <a:prstGeom prst="rect">
            <a:avLst/>
          </a:prstGeom>
        </p:spPr>
      </p:pic>
      <p:pic>
        <p:nvPicPr>
          <p:cNvPr id="21" name="Picture 20" descr="Diagram&#10;&#10;Description automatically generated">
            <a:extLst>
              <a:ext uri="{FF2B5EF4-FFF2-40B4-BE49-F238E27FC236}">
                <a16:creationId xmlns:a16="http://schemas.microsoft.com/office/drawing/2014/main" id="{789FC379-17FE-2F53-85BA-83268AA0764A}"/>
              </a:ext>
            </a:extLst>
          </p:cNvPr>
          <p:cNvPicPr>
            <a:picLocks noChangeAspect="1"/>
          </p:cNvPicPr>
          <p:nvPr/>
        </p:nvPicPr>
        <p:blipFill>
          <a:blip r:embed="rId8"/>
          <a:stretch>
            <a:fillRect/>
          </a:stretch>
        </p:blipFill>
        <p:spPr>
          <a:xfrm>
            <a:off x="7579264" y="3717284"/>
            <a:ext cx="4318448" cy="2107023"/>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0B983AC-CDEA-7653-E768-451EA0483A97}"/>
                  </a:ext>
                </a:extLst>
              </p:cNvPr>
              <p:cNvSpPr txBox="1"/>
              <p:nvPr/>
            </p:nvSpPr>
            <p:spPr>
              <a:xfrm>
                <a:off x="2473427" y="6114750"/>
                <a:ext cx="6479626" cy="380810"/>
              </a:xfrm>
              <a:prstGeom prst="rect">
                <a:avLst/>
              </a:prstGeom>
              <a:noFill/>
            </p:spPr>
            <p:txBody>
              <a:bodyPr wrap="square">
                <a:spAutoFit/>
              </a:bodyPr>
              <a:lstStyle/>
              <a:p>
                <a14:m>
                  <m:oMath xmlns:m="http://schemas.openxmlformats.org/officeDocument/2006/math">
                    <m:sSup>
                      <m:sSupPr>
                        <m:ctrlPr>
                          <a:rPr lang="en-CN" sz="1800" i="1" smtClean="0">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𝑍</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(3)</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 =  </m:t>
                    </m:r>
                  </m:oMath>
                </a14:m>
                <a:r>
                  <a:rPr lang="en-US" sz="1800" dirty="0">
                    <a:effectLst/>
                    <a:latin typeface="Times New Roman" panose="02020603050405020304" pitchFamily="18" charset="0"/>
                    <a:ea typeface="DengXian" panose="02010600030101010101" pitchFamily="2" charset="-122"/>
                  </a:rPr>
                  <a:t> </a:t>
                </a:r>
                <a14:m>
                  <m:oMath xmlns:m="http://schemas.openxmlformats.org/officeDocument/2006/math">
                    <m:sSup>
                      <m:sSupPr>
                        <m:ctrlPr>
                          <a:rPr lang="en-CN"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𝐴</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CN"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𝑊</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(3)</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CN"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𝐵</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(3)</m:t>
                        </m:r>
                      </m:sup>
                    </m:sSup>
                  </m:oMath>
                </a14:m>
                <a:r>
                  <a:rPr lang="en-US" sz="1800" dirty="0">
                    <a:effectLst/>
                    <a:latin typeface="Times New Roman" panose="02020603050405020304" pitchFamily="18" charset="0"/>
                    <a:ea typeface="DengXian" panose="02010600030101010101" pitchFamily="2" charset="-122"/>
                  </a:rPr>
                  <a:t>	</a:t>
                </a:r>
                <a:r>
                  <a:rPr lang="en-CN" dirty="0">
                    <a:effectLst/>
                  </a:rPr>
                  <a:t> </a:t>
                </a:r>
                <a:endParaRPr lang="en-CN" dirty="0"/>
              </a:p>
            </p:txBody>
          </p:sp>
        </mc:Choice>
        <mc:Fallback xmlns="">
          <p:sp>
            <p:nvSpPr>
              <p:cNvPr id="23" name="TextBox 22">
                <a:extLst>
                  <a:ext uri="{FF2B5EF4-FFF2-40B4-BE49-F238E27FC236}">
                    <a16:creationId xmlns:a16="http://schemas.microsoft.com/office/drawing/2014/main" id="{80B983AC-CDEA-7653-E768-451EA0483A97}"/>
                  </a:ext>
                </a:extLst>
              </p:cNvPr>
              <p:cNvSpPr txBox="1">
                <a:spLocks noRot="1" noChangeAspect="1" noMove="1" noResize="1" noEditPoints="1" noAdjustHandles="1" noChangeArrowheads="1" noChangeShapeType="1" noTextEdit="1"/>
              </p:cNvSpPr>
              <p:nvPr/>
            </p:nvSpPr>
            <p:spPr>
              <a:xfrm>
                <a:off x="2473427" y="6114750"/>
                <a:ext cx="6479626" cy="380810"/>
              </a:xfrm>
              <a:prstGeom prst="rect">
                <a:avLst/>
              </a:prstGeom>
              <a:blipFill>
                <a:blip r:embed="rId9"/>
                <a:stretch>
                  <a:fillRect b="-161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13FB40-8AA3-CB55-3381-9042043869DE}"/>
                  </a:ext>
                </a:extLst>
              </p:cNvPr>
              <p:cNvSpPr txBox="1"/>
              <p:nvPr/>
            </p:nvSpPr>
            <p:spPr>
              <a:xfrm>
                <a:off x="8305801" y="6114750"/>
                <a:ext cx="6479626" cy="380810"/>
              </a:xfrm>
              <a:prstGeom prst="rect">
                <a:avLst/>
              </a:prstGeom>
              <a:noFill/>
            </p:spPr>
            <p:txBody>
              <a:bodyPr wrap="square">
                <a:spAutoFit/>
              </a:bodyPr>
              <a:lstStyle/>
              <a:p>
                <a14:m>
                  <m:oMath xmlns:m="http://schemas.openxmlformats.org/officeDocument/2006/math">
                    <m:sSup>
                      <m:sSupPr>
                        <m:ctrlPr>
                          <a:rPr lang="en-CN" sz="1800" i="1" smtClean="0">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𝐴</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(3)</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sz="1800" i="1">
                        <a:effectLst/>
                        <a:latin typeface="Cambria Math" panose="02040503050406030204" pitchFamily="18" charset="0"/>
                        <a:ea typeface="DengXian" panose="02010600030101010101" pitchFamily="2" charset="-122"/>
                        <a:cs typeface="Times New Roman" panose="02020603050405020304" pitchFamily="18" charset="0"/>
                      </a:rPr>
                      <m:t>𝑓</m:t>
                    </m:r>
                    <m:r>
                      <a:rPr lang="en-US" sz="1800" i="1">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CN" sz="1800" i="1">
                            <a:effectLst/>
                            <a:latin typeface="Cambria Math" panose="02040503050406030204" pitchFamily="18" charset="0"/>
                            <a:cs typeface="Times New Roman" panose="02020603050405020304" pitchFamily="18" charset="0"/>
                          </a:rPr>
                        </m:ctrlPr>
                      </m:sSupPr>
                      <m:e>
                        <m:r>
                          <a:rPr lang="en-US" sz="1800" i="1">
                            <a:effectLst/>
                            <a:latin typeface="Cambria Math" panose="02040503050406030204" pitchFamily="18" charset="0"/>
                            <a:ea typeface="DengXian" panose="02010600030101010101" pitchFamily="2" charset="-122"/>
                            <a:cs typeface="Times New Roman" panose="02020603050405020304" pitchFamily="18" charset="0"/>
                          </a:rPr>
                          <m:t>𝑍</m:t>
                        </m:r>
                      </m:e>
                      <m:sup>
                        <m:r>
                          <a:rPr lang="en-US" sz="1800" i="1">
                            <a:effectLst/>
                            <a:latin typeface="Cambria Math" panose="02040503050406030204" pitchFamily="18" charset="0"/>
                            <a:ea typeface="DengXian" panose="02010600030101010101" pitchFamily="2" charset="-122"/>
                            <a:cs typeface="Times New Roman" panose="02020603050405020304" pitchFamily="18" charset="0"/>
                          </a:rPr>
                          <m:t>(3)</m:t>
                        </m:r>
                      </m:sup>
                    </m:sSup>
                    <m:r>
                      <a:rPr lang="en-US" sz="1800"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sz="1800" dirty="0">
                    <a:effectLst/>
                    <a:latin typeface="Times New Roman" panose="02020603050405020304" pitchFamily="18" charset="0"/>
                    <a:ea typeface="DengXian" panose="02010600030101010101" pitchFamily="2" charset="-122"/>
                  </a:rPr>
                  <a:t>	</a:t>
                </a:r>
                <a:r>
                  <a:rPr lang="en-CN" dirty="0">
                    <a:effectLst/>
                  </a:rPr>
                  <a:t> </a:t>
                </a:r>
                <a:endParaRPr lang="en-CN" dirty="0"/>
              </a:p>
            </p:txBody>
          </p:sp>
        </mc:Choice>
        <mc:Fallback xmlns="">
          <p:sp>
            <p:nvSpPr>
              <p:cNvPr id="25" name="TextBox 24">
                <a:extLst>
                  <a:ext uri="{FF2B5EF4-FFF2-40B4-BE49-F238E27FC236}">
                    <a16:creationId xmlns:a16="http://schemas.microsoft.com/office/drawing/2014/main" id="{4E13FB40-8AA3-CB55-3381-9042043869DE}"/>
                  </a:ext>
                </a:extLst>
              </p:cNvPr>
              <p:cNvSpPr txBox="1">
                <a:spLocks noRot="1" noChangeAspect="1" noMove="1" noResize="1" noEditPoints="1" noAdjustHandles="1" noChangeArrowheads="1" noChangeShapeType="1" noTextEdit="1"/>
              </p:cNvSpPr>
              <p:nvPr/>
            </p:nvSpPr>
            <p:spPr>
              <a:xfrm>
                <a:off x="8305801" y="6114750"/>
                <a:ext cx="6479626" cy="380810"/>
              </a:xfrm>
              <a:prstGeom prst="rect">
                <a:avLst/>
              </a:prstGeom>
              <a:blipFill>
                <a:blip r:embed="rId10"/>
                <a:stretch>
                  <a:fillRect b="-16129"/>
                </a:stretch>
              </a:blipFill>
            </p:spPr>
            <p:txBody>
              <a:bodyPr/>
              <a:lstStyle/>
              <a:p>
                <a:r>
                  <a:rPr lang="en-CN">
                    <a:noFill/>
                  </a:rPr>
                  <a:t> </a:t>
                </a:r>
              </a:p>
            </p:txBody>
          </p:sp>
        </mc:Fallback>
      </mc:AlternateContent>
      <p:sp>
        <p:nvSpPr>
          <p:cNvPr id="26" name="TextBox 25">
            <a:extLst>
              <a:ext uri="{FF2B5EF4-FFF2-40B4-BE49-F238E27FC236}">
                <a16:creationId xmlns:a16="http://schemas.microsoft.com/office/drawing/2014/main" id="{9293E83E-F2A9-1BCC-A345-3D75CBBDEF21}"/>
              </a:ext>
            </a:extLst>
          </p:cNvPr>
          <p:cNvSpPr txBox="1"/>
          <p:nvPr/>
        </p:nvSpPr>
        <p:spPr>
          <a:xfrm>
            <a:off x="294288" y="123245"/>
            <a:ext cx="1767016" cy="400110"/>
          </a:xfrm>
          <a:prstGeom prst="rect">
            <a:avLst/>
          </a:prstGeom>
          <a:noFill/>
        </p:spPr>
        <p:txBody>
          <a:bodyPr wrap="square" rtlCol="0">
            <a:spAutoFit/>
          </a:bodyPr>
          <a:lstStyle/>
          <a:p>
            <a:r>
              <a:rPr lang="en-CN" sz="2000" b="1" dirty="0"/>
              <a:t>Feed Foward</a:t>
            </a:r>
          </a:p>
        </p:txBody>
      </p:sp>
      <p:sp>
        <p:nvSpPr>
          <p:cNvPr id="27" name="Frame 26">
            <a:extLst>
              <a:ext uri="{FF2B5EF4-FFF2-40B4-BE49-F238E27FC236}">
                <a16:creationId xmlns:a16="http://schemas.microsoft.com/office/drawing/2014/main" id="{18DF5868-90CA-5DE7-2682-FEA859E036F7}"/>
              </a:ext>
            </a:extLst>
          </p:cNvPr>
          <p:cNvSpPr/>
          <p:nvPr/>
        </p:nvSpPr>
        <p:spPr>
          <a:xfrm>
            <a:off x="2224216" y="4300151"/>
            <a:ext cx="531341" cy="33363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8" name="Frame 27">
            <a:extLst>
              <a:ext uri="{FF2B5EF4-FFF2-40B4-BE49-F238E27FC236}">
                <a16:creationId xmlns:a16="http://schemas.microsoft.com/office/drawing/2014/main" id="{FB5B6E70-6438-6DD8-B405-0CB5052AA7BA}"/>
              </a:ext>
            </a:extLst>
          </p:cNvPr>
          <p:cNvSpPr/>
          <p:nvPr/>
        </p:nvSpPr>
        <p:spPr>
          <a:xfrm>
            <a:off x="727911" y="4300150"/>
            <a:ext cx="531341" cy="33363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9" name="Frame 28">
            <a:extLst>
              <a:ext uri="{FF2B5EF4-FFF2-40B4-BE49-F238E27FC236}">
                <a16:creationId xmlns:a16="http://schemas.microsoft.com/office/drawing/2014/main" id="{BDA73F01-65CC-F474-3B39-8D111235F66D}"/>
              </a:ext>
            </a:extLst>
          </p:cNvPr>
          <p:cNvSpPr/>
          <p:nvPr/>
        </p:nvSpPr>
        <p:spPr>
          <a:xfrm>
            <a:off x="5577016" y="3960337"/>
            <a:ext cx="531341" cy="33363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30" name="Frame 29">
            <a:extLst>
              <a:ext uri="{FF2B5EF4-FFF2-40B4-BE49-F238E27FC236}">
                <a16:creationId xmlns:a16="http://schemas.microsoft.com/office/drawing/2014/main" id="{7B1889BA-0261-EA97-3135-A09F620A5EA0}"/>
              </a:ext>
            </a:extLst>
          </p:cNvPr>
          <p:cNvSpPr/>
          <p:nvPr/>
        </p:nvSpPr>
        <p:spPr>
          <a:xfrm>
            <a:off x="6741528" y="3960336"/>
            <a:ext cx="531341" cy="33363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Tree>
    <p:extLst>
      <p:ext uri="{BB962C8B-B14F-4D97-AF65-F5344CB8AC3E}">
        <p14:creationId xmlns:p14="http://schemas.microsoft.com/office/powerpoint/2010/main" val="1292253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63C7012D-154A-DA6D-7540-729BD6BE4E60}"/>
              </a:ext>
            </a:extLst>
          </p:cNvPr>
          <p:cNvPicPr>
            <a:picLocks noChangeAspect="1"/>
          </p:cNvPicPr>
          <p:nvPr/>
        </p:nvPicPr>
        <p:blipFill>
          <a:blip r:embed="rId2"/>
          <a:stretch>
            <a:fillRect/>
          </a:stretch>
        </p:blipFill>
        <p:spPr>
          <a:xfrm>
            <a:off x="779080" y="335799"/>
            <a:ext cx="4270200" cy="24121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80480D-CDBF-B004-1B7F-BF117F2382A2}"/>
                  </a:ext>
                </a:extLst>
              </p:cNvPr>
              <p:cNvSpPr txBox="1"/>
              <p:nvPr/>
            </p:nvSpPr>
            <p:spPr>
              <a:xfrm>
                <a:off x="642161" y="3173874"/>
                <a:ext cx="9058887" cy="1060868"/>
              </a:xfrm>
              <a:prstGeom prst="rect">
                <a:avLst/>
              </a:prstGeom>
              <a:noFill/>
            </p:spPr>
            <p:txBody>
              <a:bodyPr wrap="square">
                <a:spAutoFit/>
              </a:bodyPr>
              <a:lstStyle/>
              <a:p>
                <a:r>
                  <a:rPr lang="en-US" b="1" dirty="0">
                    <a:latin typeface="Cambria Math" panose="02040503050406030204" pitchFamily="18" charset="0"/>
                  </a:rPr>
                  <a:t>Cost/Loss </a:t>
                </a:r>
                <a:r>
                  <a:rPr lang="en-US" dirty="0">
                    <a:latin typeface="Cambria Math" panose="02040503050406030204" pitchFamily="18" charset="0"/>
                  </a:rPr>
                  <a:t>function C: </a:t>
                </a:r>
              </a:p>
              <a:p>
                <a:r>
                  <a:rPr lang="en-CN" dirty="0"/>
                  <a:t>	</a:t>
                </a:r>
                <a14:m>
                  <m:oMath xmlns:m="http://schemas.openxmlformats.org/officeDocument/2006/math">
                    <m:r>
                      <a:rPr lang="en-CN" i="1" smtClean="0">
                        <a:latin typeface="Cambria Math" panose="02040503050406030204" pitchFamily="18" charset="0"/>
                      </a:rPr>
                      <m:t>𝐶</m:t>
                    </m:r>
                    <m:r>
                      <a:rPr lang="en-CN" i="0">
                        <a:latin typeface="Cambria Math" panose="02040503050406030204" pitchFamily="18" charset="0"/>
                      </a:rPr>
                      <m:t>=−</m:t>
                    </m:r>
                    <m:nary>
                      <m:naryPr>
                        <m:chr m:val="∑"/>
                        <m:limLoc m:val="subSup"/>
                        <m:ctrlPr>
                          <a:rPr lang="en-CN" i="1">
                            <a:latin typeface="Cambria Math" panose="02040503050406030204" pitchFamily="18" charset="0"/>
                          </a:rPr>
                        </m:ctrlPr>
                      </m:naryPr>
                      <m:sub>
                        <m:r>
                          <a:rPr lang="en-CN" i="1">
                            <a:latin typeface="Cambria Math" panose="02040503050406030204" pitchFamily="18" charset="0"/>
                          </a:rPr>
                          <m:t>𝑖</m:t>
                        </m:r>
                        <m:r>
                          <a:rPr lang="en-CN" i="0">
                            <a:latin typeface="Cambria Math" panose="02040503050406030204" pitchFamily="18" charset="0"/>
                          </a:rPr>
                          <m:t>=1</m:t>
                        </m:r>
                      </m:sub>
                      <m:sup>
                        <m:r>
                          <a:rPr lang="en-CN" i="0">
                            <a:latin typeface="Cambria Math" panose="02040503050406030204" pitchFamily="18" charset="0"/>
                          </a:rPr>
                          <m:t>10</m:t>
                        </m:r>
                      </m:sup>
                      <m:e>
                        <m:d>
                          <m:dPr>
                            <m:ctrlPr>
                              <a:rPr lang="en-CN" i="1">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𝑦</m:t>
                                </m:r>
                              </m:e>
                              <m:sub>
                                <m:r>
                                  <a:rPr lang="en-CN" i="1">
                                    <a:latin typeface="Cambria Math" panose="02040503050406030204" pitchFamily="18" charset="0"/>
                                  </a:rPr>
                                  <m:t>𝑖</m:t>
                                </m:r>
                              </m:sub>
                            </m:sSub>
                            <m:func>
                              <m:funcPr>
                                <m:ctrlPr>
                                  <a:rPr lang="en-CN" i="1">
                                    <a:latin typeface="Cambria Math" panose="02040503050406030204" pitchFamily="18" charset="0"/>
                                  </a:rPr>
                                </m:ctrlPr>
                              </m:funcPr>
                              <m:fName>
                                <m:sSub>
                                  <m:sSubPr>
                                    <m:ctrlPr>
                                      <a:rPr lang="en-CN" i="1">
                                        <a:solidFill>
                                          <a:srgbClr val="836967"/>
                                        </a:solidFill>
                                        <a:latin typeface="Cambria Math" panose="02040503050406030204" pitchFamily="18" charset="0"/>
                                      </a:rPr>
                                    </m:ctrlPr>
                                  </m:sSubPr>
                                  <m:e>
                                    <m:r>
                                      <m:rPr>
                                        <m:sty m:val="p"/>
                                      </m:rPr>
                                      <a:rPr lang="en-CN" i="0">
                                        <a:latin typeface="Cambria Math" panose="02040503050406030204" pitchFamily="18" charset="0"/>
                                      </a:rPr>
                                      <m:t>log</m:t>
                                    </m:r>
                                  </m:e>
                                  <m:sub>
                                    <m:r>
                                      <a:rPr lang="en-CN" i="1">
                                        <a:latin typeface="Cambria Math" panose="02040503050406030204" pitchFamily="18" charset="0"/>
                                      </a:rPr>
                                      <m:t>𝑒</m:t>
                                    </m:r>
                                  </m:sub>
                                </m:sSub>
                              </m:fName>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𝑎</m:t>
                                    </m:r>
                                  </m:e>
                                  <m:sub>
                                    <m:r>
                                      <a:rPr lang="en-CN" i="1">
                                        <a:latin typeface="Cambria Math" panose="02040503050406030204" pitchFamily="18" charset="0"/>
                                      </a:rPr>
                                      <m:t>𝑖</m:t>
                                    </m:r>
                                  </m:sub>
                                  <m:sup>
                                    <m:d>
                                      <m:dPr>
                                        <m:ctrlPr>
                                          <a:rPr lang="en-CN" i="1">
                                            <a:latin typeface="Cambria Math" panose="02040503050406030204" pitchFamily="18" charset="0"/>
                                          </a:rPr>
                                        </m:ctrlPr>
                                      </m:dPr>
                                      <m:e>
                                        <m:r>
                                          <a:rPr lang="en-CN" i="0">
                                            <a:latin typeface="Cambria Math" panose="02040503050406030204" pitchFamily="18" charset="0"/>
                                          </a:rPr>
                                          <m:t>3</m:t>
                                        </m:r>
                                      </m:e>
                                    </m:d>
                                  </m:sup>
                                </m:sSubSup>
                              </m:e>
                            </m:func>
                          </m:e>
                        </m:d>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𝑊</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e>
                    </m:nary>
                  </m:oMath>
                </a14:m>
                <a:r>
                  <a:rPr lang="en-CN" dirty="0"/>
                  <a:t> </a:t>
                </a:r>
              </a:p>
              <a:p>
                <a:endParaRPr lang="en-CN" dirty="0"/>
              </a:p>
            </p:txBody>
          </p:sp>
        </mc:Choice>
        <mc:Fallback xmlns="">
          <p:sp>
            <p:nvSpPr>
              <p:cNvPr id="6" name="TextBox 5">
                <a:extLst>
                  <a:ext uri="{FF2B5EF4-FFF2-40B4-BE49-F238E27FC236}">
                    <a16:creationId xmlns:a16="http://schemas.microsoft.com/office/drawing/2014/main" id="{8080480D-CDBF-B004-1B7F-BF117F2382A2}"/>
                  </a:ext>
                </a:extLst>
              </p:cNvPr>
              <p:cNvSpPr txBox="1">
                <a:spLocks noRot="1" noChangeAspect="1" noMove="1" noResize="1" noEditPoints="1" noAdjustHandles="1" noChangeArrowheads="1" noChangeShapeType="1" noTextEdit="1"/>
              </p:cNvSpPr>
              <p:nvPr/>
            </p:nvSpPr>
            <p:spPr>
              <a:xfrm>
                <a:off x="642161" y="3173874"/>
                <a:ext cx="9058887" cy="1060868"/>
              </a:xfrm>
              <a:prstGeom prst="rect">
                <a:avLst/>
              </a:prstGeom>
              <a:blipFill>
                <a:blip r:embed="rId3"/>
                <a:stretch>
                  <a:fillRect l="-560" t="-8333" b="-27381"/>
                </a:stretch>
              </a:blipFill>
            </p:spPr>
            <p:txBody>
              <a:bodyPr/>
              <a:lstStyle/>
              <a:p>
                <a:r>
                  <a:rPr lang="en-CN">
                    <a:noFill/>
                  </a:rPr>
                  <a:t> </a:t>
                </a:r>
              </a:p>
            </p:txBody>
          </p:sp>
        </mc:Fallback>
      </mc:AlternateContent>
      <p:pic>
        <p:nvPicPr>
          <p:cNvPr id="8" name="图片 10" descr="图表, 折线图&#10;&#10;描述已自动生成">
            <a:extLst>
              <a:ext uri="{FF2B5EF4-FFF2-40B4-BE49-F238E27FC236}">
                <a16:creationId xmlns:a16="http://schemas.microsoft.com/office/drawing/2014/main" id="{14D08D66-FAD9-96A4-3DA0-C14231E0A9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9142" y="484831"/>
            <a:ext cx="3026048" cy="268904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ECA4BD-726C-33F9-B599-93C082839CED}"/>
                  </a:ext>
                </a:extLst>
              </p:cNvPr>
              <p:cNvSpPr txBox="1"/>
              <p:nvPr/>
            </p:nvSpPr>
            <p:spPr>
              <a:xfrm>
                <a:off x="642161" y="4083169"/>
                <a:ext cx="11168375" cy="1317861"/>
              </a:xfrm>
              <a:prstGeom prst="rect">
                <a:avLst/>
              </a:prstGeom>
              <a:noFill/>
            </p:spPr>
            <p:txBody>
              <a:bodyPr wrap="square">
                <a:spAutoFit/>
              </a:bodyPr>
              <a:lstStyle/>
              <a:p>
                <a:r>
                  <a:rPr lang="en-US" b="1" dirty="0">
                    <a:latin typeface="Cambria Math" panose="02040503050406030204" pitchFamily="18" charset="0"/>
                  </a:rPr>
                  <a:t>Gradient</a:t>
                </a:r>
                <a:r>
                  <a:rPr lang="en-US" dirty="0">
                    <a:latin typeface="Cambria Math" panose="02040503050406030204" pitchFamily="18" charset="0"/>
                  </a:rPr>
                  <a:t> vector of size </a:t>
                </a:r>
                <a:r>
                  <a:rPr lang="en-US" sz="1800" dirty="0">
                    <a:effectLst/>
                    <a:latin typeface="Times New Roman" panose="02020603050405020304" pitchFamily="18" charset="0"/>
                    <a:ea typeface="DengXian" panose="02010600030101010101" pitchFamily="2" charset="-122"/>
                  </a:rPr>
                  <a:t>109,386 </a:t>
                </a:r>
                <a:r>
                  <a:rPr lang="en-US" dirty="0">
                    <a:latin typeface="Cambria Math" panose="02040503050406030204" pitchFamily="18" charset="0"/>
                  </a:rPr>
                  <a:t>and </a:t>
                </a:r>
                <a:r>
                  <a:rPr lang="en-US" b="1" dirty="0">
                    <a:latin typeface="Cambria Math" panose="02040503050406030204" pitchFamily="18" charset="0"/>
                  </a:rPr>
                  <a:t>Back propagation</a:t>
                </a:r>
                <a:r>
                  <a:rPr lang="en-US" dirty="0">
                    <a:latin typeface="Cambria Math" panose="02040503050406030204" pitchFamily="18" charset="0"/>
                  </a:rPr>
                  <a:t>: </a:t>
                </a:r>
                <a:endParaRPr lang="en-US" sz="16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1600">
                          <a:latin typeface="Cambria Math" panose="02040503050406030204" pitchFamily="18" charset="0"/>
                        </a:rPr>
                        <m:t>∇</m:t>
                      </m:r>
                      <m:r>
                        <a:rPr lang="en-US" sz="1600" i="1">
                          <a:latin typeface="Cambria Math" panose="02040503050406030204" pitchFamily="18" charset="0"/>
                        </a:rPr>
                        <m:t>𝐶</m:t>
                      </m:r>
                      <m:r>
                        <a:rPr lang="en-US" sz="1600" i="1">
                          <a:latin typeface="Cambria Math" panose="02040503050406030204" pitchFamily="18" charset="0"/>
                        </a:rPr>
                        <m:t>=</m:t>
                      </m:r>
                      <m:d>
                        <m:dPr>
                          <m:begChr m:val="["/>
                          <m:endChr m:val="]"/>
                          <m:ctrlPr>
                            <a:rPr lang="en-CN" sz="1600" i="1">
                              <a:latin typeface="Cambria Math" panose="02040503050406030204" pitchFamily="18" charset="0"/>
                            </a:rPr>
                          </m:ctrlPr>
                        </m:dPr>
                        <m:e>
                          <m:f>
                            <m:fPr>
                              <m:ctrlPr>
                                <a:rPr lang="en-CN"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𝐶</m:t>
                              </m:r>
                            </m:num>
                            <m:den>
                              <m:r>
                                <a:rPr lang="en-US" sz="1600" i="1">
                                  <a:latin typeface="Cambria Math" panose="02040503050406030204" pitchFamily="18" charset="0"/>
                                </a:rPr>
                                <m:t>𝜕</m:t>
                              </m:r>
                              <m:sSubSup>
                                <m:sSubSupPr>
                                  <m:ctrlPr>
                                    <a:rPr lang="en-CN"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1,1</m:t>
                                  </m:r>
                                </m:sub>
                                <m:sup>
                                  <m:d>
                                    <m:dPr>
                                      <m:ctrlPr>
                                        <a:rPr lang="en-CN" sz="1600" i="1">
                                          <a:latin typeface="Cambria Math" panose="02040503050406030204" pitchFamily="18" charset="0"/>
                                        </a:rPr>
                                      </m:ctrlPr>
                                    </m:dPr>
                                    <m:e>
                                      <m:r>
                                        <a:rPr lang="en-US" sz="1600" i="1">
                                          <a:latin typeface="Cambria Math" panose="02040503050406030204" pitchFamily="18" charset="0"/>
                                        </a:rPr>
                                        <m:t>1</m:t>
                                      </m:r>
                                    </m:e>
                                  </m:d>
                                </m:sup>
                              </m:sSubSup>
                            </m:den>
                          </m:f>
                          <m:r>
                            <a:rPr lang="en-US" sz="1600" i="1">
                              <a:latin typeface="Cambria Math" panose="02040503050406030204" pitchFamily="18" charset="0"/>
                            </a:rPr>
                            <m:t>,</m:t>
                          </m:r>
                          <m:f>
                            <m:fPr>
                              <m:ctrlPr>
                                <a:rPr lang="en-CN"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𝐶</m:t>
                              </m:r>
                            </m:num>
                            <m:den>
                              <m:r>
                                <a:rPr lang="en-US" sz="1600" i="1">
                                  <a:latin typeface="Cambria Math" panose="02040503050406030204" pitchFamily="18" charset="0"/>
                                </a:rPr>
                                <m:t>𝜕</m:t>
                              </m:r>
                              <m:sSubSup>
                                <m:sSubSupPr>
                                  <m:ctrlPr>
                                    <a:rPr lang="en-CN"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2,1</m:t>
                                  </m:r>
                                </m:sub>
                                <m:sup>
                                  <m:d>
                                    <m:dPr>
                                      <m:ctrlPr>
                                        <a:rPr lang="en-CN" sz="1600" i="1">
                                          <a:latin typeface="Cambria Math" panose="02040503050406030204" pitchFamily="18" charset="0"/>
                                        </a:rPr>
                                      </m:ctrlPr>
                                    </m:dPr>
                                    <m:e>
                                      <m:r>
                                        <a:rPr lang="en-US" sz="1600" i="1">
                                          <a:latin typeface="Cambria Math" panose="02040503050406030204" pitchFamily="18" charset="0"/>
                                        </a:rPr>
                                        <m:t>1</m:t>
                                      </m:r>
                                    </m:e>
                                  </m:d>
                                </m:sup>
                              </m:sSubSup>
                            </m:den>
                          </m:f>
                          <m:r>
                            <a:rPr lang="en-US" sz="1600" i="1">
                              <a:latin typeface="Cambria Math" panose="02040503050406030204" pitchFamily="18" charset="0"/>
                            </a:rPr>
                            <m:t>,…,</m:t>
                          </m:r>
                          <m:f>
                            <m:fPr>
                              <m:ctrlPr>
                                <a:rPr lang="en-CN"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𝐶</m:t>
                              </m:r>
                            </m:num>
                            <m:den>
                              <m:r>
                                <a:rPr lang="en-US" sz="1600" i="1">
                                  <a:latin typeface="Cambria Math" panose="02040503050406030204" pitchFamily="18" charset="0"/>
                                </a:rPr>
                                <m:t>𝜕</m:t>
                              </m:r>
                              <m:sSubSup>
                                <m:sSubSupPr>
                                  <m:ctrlPr>
                                    <a:rPr lang="en-CN"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784,128</m:t>
                                  </m:r>
                                </m:sub>
                                <m:sup>
                                  <m:d>
                                    <m:dPr>
                                      <m:ctrlPr>
                                        <a:rPr lang="en-CN" sz="1600" i="1">
                                          <a:latin typeface="Cambria Math" panose="02040503050406030204" pitchFamily="18" charset="0"/>
                                        </a:rPr>
                                      </m:ctrlPr>
                                    </m:dPr>
                                    <m:e>
                                      <m:r>
                                        <a:rPr lang="en-US" sz="1600" i="1">
                                          <a:latin typeface="Cambria Math" panose="02040503050406030204" pitchFamily="18" charset="0"/>
                                        </a:rPr>
                                        <m:t>1</m:t>
                                      </m:r>
                                    </m:e>
                                  </m:d>
                                </m:sup>
                              </m:sSubSup>
                            </m:den>
                          </m:f>
                          <m:r>
                            <a:rPr lang="en-US" sz="1600" i="1">
                              <a:latin typeface="Cambria Math" panose="02040503050406030204" pitchFamily="18" charset="0"/>
                            </a:rPr>
                            <m:t>,</m:t>
                          </m:r>
                          <m:f>
                            <m:fPr>
                              <m:ctrlPr>
                                <a:rPr lang="en-CN"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𝐶</m:t>
                              </m:r>
                            </m:num>
                            <m:den>
                              <m:r>
                                <a:rPr lang="en-US" sz="1600" i="1">
                                  <a:latin typeface="Cambria Math" panose="02040503050406030204" pitchFamily="18" charset="0"/>
                                </a:rPr>
                                <m:t>𝜕</m:t>
                              </m:r>
                              <m:sSubSup>
                                <m:sSubSupPr>
                                  <m:ctrlPr>
                                    <a:rPr lang="en-CN"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2,1</m:t>
                                  </m:r>
                                </m:sub>
                                <m:sup>
                                  <m:d>
                                    <m:dPr>
                                      <m:ctrlPr>
                                        <a:rPr lang="en-CN" sz="1600" i="1">
                                          <a:latin typeface="Cambria Math" panose="02040503050406030204" pitchFamily="18" charset="0"/>
                                        </a:rPr>
                                      </m:ctrlPr>
                                    </m:dPr>
                                    <m:e>
                                      <m:r>
                                        <a:rPr lang="en-US" sz="1600" i="1">
                                          <a:latin typeface="Cambria Math" panose="02040503050406030204" pitchFamily="18" charset="0"/>
                                        </a:rPr>
                                        <m:t>1</m:t>
                                      </m:r>
                                    </m:e>
                                  </m:d>
                                </m:sup>
                              </m:sSubSup>
                            </m:den>
                          </m:f>
                          <m:r>
                            <a:rPr lang="en-US" sz="1600" i="1">
                              <a:latin typeface="Cambria Math" panose="02040503050406030204" pitchFamily="18" charset="0"/>
                            </a:rPr>
                            <m:t>,…,</m:t>
                          </m:r>
                          <m:f>
                            <m:fPr>
                              <m:ctrlPr>
                                <a:rPr lang="en-CN"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𝐶</m:t>
                              </m:r>
                            </m:num>
                            <m:den>
                              <m:r>
                                <a:rPr lang="en-US" sz="1600" i="1">
                                  <a:latin typeface="Cambria Math" panose="02040503050406030204" pitchFamily="18" charset="0"/>
                                </a:rPr>
                                <m:t>𝜕</m:t>
                              </m:r>
                              <m:sSubSup>
                                <m:sSubSupPr>
                                  <m:ctrlPr>
                                    <a:rPr lang="en-CN"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128</m:t>
                                  </m:r>
                                </m:sub>
                                <m:sup>
                                  <m:d>
                                    <m:dPr>
                                      <m:ctrlPr>
                                        <a:rPr lang="en-CN" sz="1600" i="1">
                                          <a:latin typeface="Cambria Math" panose="02040503050406030204" pitchFamily="18" charset="0"/>
                                        </a:rPr>
                                      </m:ctrlPr>
                                    </m:dPr>
                                    <m:e>
                                      <m:r>
                                        <a:rPr lang="en-US" sz="1600" i="1">
                                          <a:latin typeface="Cambria Math" panose="02040503050406030204" pitchFamily="18" charset="0"/>
                                        </a:rPr>
                                        <m:t>1</m:t>
                                      </m:r>
                                    </m:e>
                                  </m:d>
                                </m:sup>
                              </m:sSubSup>
                            </m:den>
                          </m:f>
                          <m:r>
                            <a:rPr lang="en-US" sz="1600" i="1">
                              <a:latin typeface="Cambria Math" panose="02040503050406030204" pitchFamily="18" charset="0"/>
                            </a:rPr>
                            <m:t>,…,</m:t>
                          </m:r>
                          <m:f>
                            <m:fPr>
                              <m:ctrlPr>
                                <a:rPr lang="en-CN"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𝐶</m:t>
                              </m:r>
                            </m:num>
                            <m:den>
                              <m:r>
                                <a:rPr lang="en-US" sz="1600" i="1">
                                  <a:latin typeface="Cambria Math" panose="02040503050406030204" pitchFamily="18" charset="0"/>
                                </a:rPr>
                                <m:t>𝜕</m:t>
                              </m:r>
                              <m:sSubSup>
                                <m:sSubSupPr>
                                  <m:ctrlPr>
                                    <a:rPr lang="en-CN" sz="1600" i="1">
                                      <a:latin typeface="Cambria Math" panose="02040503050406030204" pitchFamily="18" charset="0"/>
                                    </a:rPr>
                                  </m:ctrlPr>
                                </m:sSubSupPr>
                                <m:e>
                                  <m:r>
                                    <a:rPr lang="en-US" sz="1600" i="1">
                                      <a:latin typeface="Cambria Math" panose="02040503050406030204" pitchFamily="18" charset="0"/>
                                    </a:rPr>
                                    <m:t>𝑤</m:t>
                                  </m:r>
                                </m:e>
                                <m:sub>
                                  <m:r>
                                    <a:rPr lang="en-US" sz="1600" i="1">
                                      <a:latin typeface="Cambria Math" panose="02040503050406030204" pitchFamily="18" charset="0"/>
                                    </a:rPr>
                                    <m:t>64,10</m:t>
                                  </m:r>
                                </m:sub>
                                <m:sup>
                                  <m:d>
                                    <m:dPr>
                                      <m:ctrlPr>
                                        <a:rPr lang="en-CN" sz="1600" i="1">
                                          <a:latin typeface="Cambria Math" panose="02040503050406030204" pitchFamily="18" charset="0"/>
                                        </a:rPr>
                                      </m:ctrlPr>
                                    </m:dPr>
                                    <m:e>
                                      <m:r>
                                        <a:rPr lang="en-US" sz="1600" i="1">
                                          <a:latin typeface="Cambria Math" panose="02040503050406030204" pitchFamily="18" charset="0"/>
                                        </a:rPr>
                                        <m:t>3</m:t>
                                      </m:r>
                                    </m:e>
                                  </m:d>
                                </m:sup>
                              </m:sSubSup>
                            </m:den>
                          </m:f>
                          <m:r>
                            <a:rPr lang="en-US" sz="1600" i="1">
                              <a:latin typeface="Cambria Math" panose="02040503050406030204" pitchFamily="18" charset="0"/>
                            </a:rPr>
                            <m:t>,…,</m:t>
                          </m:r>
                          <m:f>
                            <m:fPr>
                              <m:ctrlPr>
                                <a:rPr lang="en-CN"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𝐶</m:t>
                              </m:r>
                            </m:num>
                            <m:den>
                              <m:r>
                                <a:rPr lang="en-US" sz="1600" i="1">
                                  <a:latin typeface="Cambria Math" panose="02040503050406030204" pitchFamily="18" charset="0"/>
                                </a:rPr>
                                <m:t>𝜕</m:t>
                              </m:r>
                              <m:sSubSup>
                                <m:sSubSupPr>
                                  <m:ctrlPr>
                                    <a:rPr lang="en-CN"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10</m:t>
                                  </m:r>
                                </m:sub>
                                <m:sup>
                                  <m:r>
                                    <a:rPr lang="en-US" sz="1600" i="1">
                                      <a:latin typeface="Cambria Math" panose="02040503050406030204" pitchFamily="18" charset="0"/>
                                    </a:rPr>
                                    <m:t>(3)</m:t>
                                  </m:r>
                                </m:sup>
                              </m:sSubSup>
                            </m:den>
                          </m:f>
                          <m:r>
                            <a:rPr lang="en-US" sz="1600" i="1">
                              <a:latin typeface="Cambria Math" panose="02040503050406030204" pitchFamily="18" charset="0"/>
                            </a:rPr>
                            <m:t> </m:t>
                          </m:r>
                        </m:e>
                      </m:d>
                      <m:r>
                        <m:rPr>
                          <m:nor/>
                        </m:rPr>
                        <a:rPr lang="en-US" sz="1600"/>
                        <m:t> </m:t>
                      </m:r>
                      <m:r>
                        <m:rPr>
                          <m:nor/>
                        </m:rPr>
                        <a:rPr lang="en-US" sz="1600" b="0" i="0" smtClean="0"/>
                        <m:t>,</m:t>
                      </m:r>
                      <m:sSub>
                        <m:sSubPr>
                          <m:ctrlPr>
                            <a:rPr lang="en-CN" sz="1600" i="1" smtClean="0">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m:t>
                          </m:r>
                        </m:e>
                        <m:sub>
                          <m:r>
                            <a:rPr lang="en-US" sz="1600" i="1">
                              <a:latin typeface="Cambria Math" panose="02040503050406030204" pitchFamily="18" charset="0"/>
                            </a:rPr>
                            <m:t>𝜃</m:t>
                          </m:r>
                        </m:sub>
                      </m:sSub>
                      <m:r>
                        <a:rPr lang="en-US" sz="1600" i="1">
                          <a:latin typeface="Cambria Math" panose="02040503050406030204" pitchFamily="18" charset="0"/>
                        </a:rPr>
                        <m:t>𝐶</m:t>
                      </m:r>
                      <m:r>
                        <a:rPr lang="en-US" sz="1600" i="1">
                          <a:latin typeface="Cambria Math" panose="02040503050406030204" pitchFamily="18" charset="0"/>
                        </a:rPr>
                        <m:t>(</m:t>
                      </m:r>
                      <m:r>
                        <a:rPr lang="en-US" sz="1600" i="1">
                          <a:latin typeface="Cambria Math" panose="02040503050406030204" pitchFamily="18" charset="0"/>
                        </a:rPr>
                        <m:t>𝑊</m:t>
                      </m:r>
                      <m:r>
                        <a:rPr lang="en-US" sz="1600" i="1">
                          <a:latin typeface="Cambria Math" panose="02040503050406030204" pitchFamily="18" charset="0"/>
                        </a:rPr>
                        <m:t>)</m:t>
                      </m:r>
                      <m:r>
                        <m:rPr>
                          <m:nor/>
                        </m:rPr>
                        <a:rPr lang="en-US" sz="1600" dirty="0"/>
                        <m:t> = </m:t>
                      </m:r>
                      <m:f>
                        <m:fPr>
                          <m:ctrlPr>
                            <a:rPr lang="en-CN"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𝐶</m:t>
                          </m:r>
                        </m:num>
                        <m:den>
                          <m:r>
                            <a:rPr lang="en-US" sz="1600" i="1">
                              <a:latin typeface="Cambria Math" panose="02040503050406030204" pitchFamily="18" charset="0"/>
                            </a:rPr>
                            <m:t>𝜕</m:t>
                          </m:r>
                          <m:r>
                            <a:rPr lang="en-US" sz="1600" i="1">
                              <a:latin typeface="Cambria Math" panose="02040503050406030204" pitchFamily="18" charset="0"/>
                            </a:rPr>
                            <m:t>𝑊</m:t>
                          </m:r>
                        </m:den>
                      </m:f>
                      <m:r>
                        <m:rPr>
                          <m:nor/>
                        </m:rPr>
                        <a:rPr lang="en-US" sz="1600" dirty="0"/>
                        <m:t> ,  </m:t>
                      </m:r>
                      <m:sSub>
                        <m:sSubPr>
                          <m:ctrlPr>
                            <a:rPr lang="en-CN" sz="1600" i="1">
                              <a:latin typeface="Cambria Math" panose="02040503050406030204" pitchFamily="18" charset="0"/>
                            </a:rPr>
                          </m:ctrlPr>
                        </m:sSubPr>
                        <m:e>
                          <m:r>
                            <a:rPr lang="en-US" sz="1600" i="1">
                              <a:latin typeface="Cambria Math" panose="02040503050406030204" pitchFamily="18" charset="0"/>
                            </a:rPr>
                            <m:t>𝛻</m:t>
                          </m:r>
                        </m:e>
                        <m:sub>
                          <m:r>
                            <a:rPr lang="en-US" sz="1600" i="1">
                              <a:latin typeface="Cambria Math" panose="02040503050406030204" pitchFamily="18" charset="0"/>
                            </a:rPr>
                            <m:t>𝜃</m:t>
                          </m:r>
                        </m:sub>
                      </m:sSub>
                      <m:r>
                        <a:rPr lang="en-US" sz="1600" i="1">
                          <a:latin typeface="Cambria Math" panose="02040503050406030204" pitchFamily="18" charset="0"/>
                        </a:rPr>
                        <m:t>𝐶</m:t>
                      </m:r>
                      <m:d>
                        <m:dPr>
                          <m:ctrlPr>
                            <a:rPr lang="en-CN" sz="1600" i="1">
                              <a:latin typeface="Cambria Math" panose="02040503050406030204" pitchFamily="18" charset="0"/>
                            </a:rPr>
                          </m:ctrlPr>
                        </m:dPr>
                        <m:e>
                          <m:r>
                            <a:rPr lang="en-US" sz="1600" i="1">
                              <a:latin typeface="Cambria Math" panose="02040503050406030204" pitchFamily="18" charset="0"/>
                            </a:rPr>
                            <m:t>𝐵</m:t>
                          </m:r>
                        </m:e>
                      </m:d>
                      <m:r>
                        <a:rPr lang="en-US" sz="1600" i="1">
                          <a:latin typeface="Cambria Math" panose="02040503050406030204" pitchFamily="18" charset="0"/>
                        </a:rPr>
                        <m:t>= </m:t>
                      </m:r>
                      <m:f>
                        <m:fPr>
                          <m:ctrlPr>
                            <a:rPr lang="en-CN"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𝐶</m:t>
                          </m:r>
                        </m:num>
                        <m:den>
                          <m:r>
                            <a:rPr lang="en-US" sz="1600" i="1">
                              <a:latin typeface="Cambria Math" panose="02040503050406030204" pitchFamily="18" charset="0"/>
                            </a:rPr>
                            <m:t>𝜕</m:t>
                          </m:r>
                          <m:r>
                            <a:rPr lang="en-US" sz="1600" i="1">
                              <a:latin typeface="Cambria Math" panose="02040503050406030204" pitchFamily="18" charset="0"/>
                            </a:rPr>
                            <m:t>𝐵</m:t>
                          </m:r>
                        </m:den>
                      </m:f>
                    </m:oMath>
                  </m:oMathPara>
                </a14:m>
                <a:endParaRPr lang="en-CN" sz="1600" dirty="0"/>
              </a:p>
              <a:p>
                <a:endParaRPr lang="en-CN" dirty="0"/>
              </a:p>
            </p:txBody>
          </p:sp>
        </mc:Choice>
        <mc:Fallback xmlns="">
          <p:sp>
            <p:nvSpPr>
              <p:cNvPr id="10" name="TextBox 9">
                <a:extLst>
                  <a:ext uri="{FF2B5EF4-FFF2-40B4-BE49-F238E27FC236}">
                    <a16:creationId xmlns:a16="http://schemas.microsoft.com/office/drawing/2014/main" id="{00ECA4BD-726C-33F9-B599-93C082839CED}"/>
                  </a:ext>
                </a:extLst>
              </p:cNvPr>
              <p:cNvSpPr txBox="1">
                <a:spLocks noRot="1" noChangeAspect="1" noMove="1" noResize="1" noEditPoints="1" noAdjustHandles="1" noChangeArrowheads="1" noChangeShapeType="1" noTextEdit="1"/>
              </p:cNvSpPr>
              <p:nvPr/>
            </p:nvSpPr>
            <p:spPr>
              <a:xfrm>
                <a:off x="642161" y="4083169"/>
                <a:ext cx="11168375" cy="1317861"/>
              </a:xfrm>
              <a:prstGeom prst="rect">
                <a:avLst/>
              </a:prstGeom>
              <a:blipFill>
                <a:blip r:embed="rId5"/>
                <a:stretch>
                  <a:fillRect l="-455" t="-1905"/>
                </a:stretch>
              </a:blipFill>
            </p:spPr>
            <p:txBody>
              <a:bodyPr/>
              <a:lstStyle/>
              <a:p>
                <a:r>
                  <a:rPr lang="en-CN">
                    <a:noFill/>
                  </a:rPr>
                  <a:t> </a:t>
                </a:r>
              </a:p>
            </p:txBody>
          </p:sp>
        </mc:Fallback>
      </mc:AlternateContent>
      <p:pic>
        <p:nvPicPr>
          <p:cNvPr id="11" name="图片 11" descr="图表, 表面图&#10;&#10;描述已自动生成">
            <a:extLst>
              <a:ext uri="{FF2B5EF4-FFF2-40B4-BE49-F238E27FC236}">
                <a16:creationId xmlns:a16="http://schemas.microsoft.com/office/drawing/2014/main" id="{59B8F3D6-307D-B411-2604-092E23E00F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5053" y="696839"/>
            <a:ext cx="3535484" cy="2292871"/>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4253387-C7A7-F544-A1FB-BB0849BB24C7}"/>
                  </a:ext>
                </a:extLst>
              </p:cNvPr>
              <p:cNvSpPr txBox="1"/>
              <p:nvPr/>
            </p:nvSpPr>
            <p:spPr>
              <a:xfrm>
                <a:off x="642161" y="5152525"/>
                <a:ext cx="8887528" cy="765722"/>
              </a:xfrm>
              <a:prstGeom prst="rect">
                <a:avLst/>
              </a:prstGeom>
              <a:noFill/>
            </p:spPr>
            <p:txBody>
              <a:bodyPr wrap="square">
                <a:spAutoFit/>
              </a:bodyPr>
              <a:lstStyle/>
              <a:p>
                <a:r>
                  <a:rPr lang="en-CN" dirty="0">
                    <a:latin typeface="Times New Roman" panose="02020603050405020304" pitchFamily="18" charset="0"/>
                  </a:rPr>
                  <a:t>Calculus Chain rule: </a:t>
                </a:r>
              </a:p>
              <a:p>
                <a:r>
                  <a:rPr lang="en-CN" dirty="0">
                    <a:latin typeface="Times New Roman" panose="02020603050405020304" pitchFamily="18" charset="0"/>
                  </a:rPr>
                  <a:t> 			</a:t>
                </a:r>
                <a14:m>
                  <m:oMath xmlns:m="http://schemas.openxmlformats.org/officeDocument/2006/math">
                    <m:f>
                      <m:fPr>
                        <m:ctrlPr>
                          <a:rPr lang="en-CN" sz="1600" i="1" smtClean="0">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m:t>
                        </m:r>
                      </m:num>
                      <m:den>
                        <m:r>
                          <a:rPr lang="en-US" sz="1600" i="1">
                            <a:latin typeface="Cambria Math" panose="02040503050406030204" pitchFamily="18" charset="0"/>
                            <a:ea typeface="Cambria Math" panose="02040503050406030204" pitchFamily="18" charset="0"/>
                          </a:rPr>
                          <m:t>𝜕</m:t>
                        </m:r>
                        <m:sSup>
                          <m:sSupPr>
                            <m:ctrlPr>
                              <a:rPr lang="en-CN"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𝑊</m:t>
                            </m:r>
                          </m:e>
                          <m:sup>
                            <m:r>
                              <a:rPr lang="en-US" sz="1600" i="1">
                                <a:latin typeface="Cambria Math" panose="02040503050406030204" pitchFamily="18" charset="0"/>
                                <a:ea typeface="Cambria Math" panose="02040503050406030204" pitchFamily="18" charset="0"/>
                              </a:rPr>
                              <m:t>(3)</m:t>
                            </m:r>
                          </m:sup>
                        </m:sSup>
                      </m:den>
                    </m:f>
                    <m:r>
                      <m:rPr>
                        <m:nor/>
                      </m:rPr>
                      <a:rPr lang="en-US" sz="1600">
                        <a:latin typeface="Cambria Math" panose="02040503050406030204" pitchFamily="18" charset="0"/>
                        <a:ea typeface="Cambria Math" panose="02040503050406030204" pitchFamily="18" charset="0"/>
                      </a:rPr>
                      <m:t> = </m:t>
                    </m:r>
                    <m:f>
                      <m:fPr>
                        <m:ctrlPr>
                          <a:rPr lang="en-CN"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p>
                          <m:sSupPr>
                            <m:ctrlPr>
                              <a:rPr lang="en-CN"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𝑍</m:t>
                            </m:r>
                          </m:e>
                          <m:sup>
                            <m:r>
                              <a:rPr lang="en-US" sz="1600" i="1">
                                <a:latin typeface="Cambria Math" panose="02040503050406030204" pitchFamily="18" charset="0"/>
                                <a:ea typeface="Cambria Math" panose="02040503050406030204" pitchFamily="18" charset="0"/>
                              </a:rPr>
                              <m:t>(3)</m:t>
                            </m:r>
                          </m:sup>
                        </m:sSup>
                      </m:num>
                      <m:den>
                        <m:r>
                          <a:rPr lang="en-US" sz="1600" i="1">
                            <a:latin typeface="Cambria Math" panose="02040503050406030204" pitchFamily="18" charset="0"/>
                            <a:ea typeface="Cambria Math" panose="02040503050406030204" pitchFamily="18" charset="0"/>
                          </a:rPr>
                          <m:t>𝜕</m:t>
                        </m:r>
                        <m:sSup>
                          <m:sSupPr>
                            <m:ctrlPr>
                              <a:rPr lang="en-CN"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𝑊</m:t>
                            </m:r>
                          </m:e>
                          <m:sup>
                            <m:r>
                              <a:rPr lang="en-US" sz="1600" i="1">
                                <a:latin typeface="Cambria Math" panose="02040503050406030204" pitchFamily="18" charset="0"/>
                                <a:ea typeface="Cambria Math" panose="02040503050406030204" pitchFamily="18" charset="0"/>
                              </a:rPr>
                              <m:t>(3)</m:t>
                            </m:r>
                          </m:sup>
                        </m:sSup>
                      </m:den>
                    </m:f>
                    <m:f>
                      <m:fPr>
                        <m:ctrlPr>
                          <a:rPr lang="en-CN"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p>
                          <m:sSupPr>
                            <m:ctrlPr>
                              <a:rPr lang="en-CN"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𝐴</m:t>
                            </m:r>
                          </m:e>
                          <m:sup>
                            <m:r>
                              <a:rPr lang="en-US" sz="1600" i="1">
                                <a:latin typeface="Cambria Math" panose="02040503050406030204" pitchFamily="18" charset="0"/>
                                <a:ea typeface="Cambria Math" panose="02040503050406030204" pitchFamily="18" charset="0"/>
                              </a:rPr>
                              <m:t>(3)</m:t>
                            </m:r>
                          </m:sup>
                        </m:sSup>
                      </m:num>
                      <m:den>
                        <m:r>
                          <a:rPr lang="en-US" sz="1600" i="1">
                            <a:latin typeface="Cambria Math" panose="02040503050406030204" pitchFamily="18" charset="0"/>
                            <a:ea typeface="Cambria Math" panose="02040503050406030204" pitchFamily="18" charset="0"/>
                          </a:rPr>
                          <m:t>𝜕</m:t>
                        </m:r>
                        <m:sSup>
                          <m:sSupPr>
                            <m:ctrlPr>
                              <a:rPr lang="en-CN"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𝑍</m:t>
                            </m:r>
                          </m:e>
                          <m:sup>
                            <m:r>
                              <a:rPr lang="en-US" sz="1600" i="1">
                                <a:latin typeface="Cambria Math" panose="02040503050406030204" pitchFamily="18" charset="0"/>
                                <a:ea typeface="Cambria Math" panose="02040503050406030204" pitchFamily="18" charset="0"/>
                              </a:rPr>
                              <m:t>(3)</m:t>
                            </m:r>
                          </m:sup>
                        </m:sSup>
                      </m:den>
                    </m:f>
                    <m:f>
                      <m:fPr>
                        <m:ctrlPr>
                          <a:rPr lang="en-CN"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m:t>
                        </m:r>
                      </m:num>
                      <m:den>
                        <m:r>
                          <a:rPr lang="en-US" sz="1600" i="1">
                            <a:latin typeface="Cambria Math" panose="02040503050406030204" pitchFamily="18" charset="0"/>
                            <a:ea typeface="Cambria Math" panose="02040503050406030204" pitchFamily="18" charset="0"/>
                          </a:rPr>
                          <m:t>𝜕</m:t>
                        </m:r>
                        <m:sSup>
                          <m:sSupPr>
                            <m:ctrlPr>
                              <a:rPr lang="en-CN"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𝐴</m:t>
                            </m:r>
                          </m:e>
                          <m:sup>
                            <m:r>
                              <a:rPr lang="en-US" sz="1600" i="1">
                                <a:latin typeface="Cambria Math" panose="02040503050406030204" pitchFamily="18" charset="0"/>
                                <a:ea typeface="Cambria Math" panose="02040503050406030204" pitchFamily="18" charset="0"/>
                              </a:rPr>
                              <m:t>(3)</m:t>
                            </m:r>
                          </m:sup>
                        </m:sSup>
                      </m:den>
                    </m:f>
                  </m:oMath>
                </a14:m>
                <a:endParaRPr lang="en-CN" sz="1600" dirty="0">
                  <a:latin typeface="Cambria Math" panose="02040503050406030204" pitchFamily="18" charset="0"/>
                  <a:ea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34253387-C7A7-F544-A1FB-BB0849BB24C7}"/>
                  </a:ext>
                </a:extLst>
              </p:cNvPr>
              <p:cNvSpPr txBox="1">
                <a:spLocks noRot="1" noChangeAspect="1" noMove="1" noResize="1" noEditPoints="1" noAdjustHandles="1" noChangeArrowheads="1" noChangeShapeType="1" noTextEdit="1"/>
              </p:cNvSpPr>
              <p:nvPr/>
            </p:nvSpPr>
            <p:spPr>
              <a:xfrm>
                <a:off x="642161" y="5152525"/>
                <a:ext cx="8887528" cy="765722"/>
              </a:xfrm>
              <a:prstGeom prst="rect">
                <a:avLst/>
              </a:prstGeom>
              <a:blipFill>
                <a:blip r:embed="rId7"/>
                <a:stretch>
                  <a:fillRect l="-571" t="-32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386815-F193-2174-7DEB-D1B39EC7914B}"/>
                  </a:ext>
                </a:extLst>
              </p:cNvPr>
              <p:cNvSpPr txBox="1"/>
              <p:nvPr/>
            </p:nvSpPr>
            <p:spPr>
              <a:xfrm>
                <a:off x="2877128" y="6254590"/>
                <a:ext cx="6096000" cy="369332"/>
              </a:xfrm>
              <a:prstGeom prst="rect">
                <a:avLst/>
              </a:prstGeom>
              <a:noFill/>
            </p:spPr>
            <p:txBody>
              <a:bodyPr wrap="square">
                <a:spAutoFit/>
              </a:bodyPr>
              <a:lstStyle/>
              <a:p>
                <a14:m>
                  <m:oMath xmlns:m="http://schemas.openxmlformats.org/officeDocument/2006/math">
                    <m:sSub>
                      <m:sSubPr>
                        <m:ctrlPr>
                          <a:rPr lang="en-CN"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𝑊</m:t>
                        </m:r>
                      </m:e>
                      <m:sub>
                        <m:r>
                          <a:rPr lang="en-US" sz="1600" i="1">
                            <a:effectLst/>
                            <a:latin typeface="Cambria Math" panose="02040503050406030204" pitchFamily="18" charset="0"/>
                            <a:ea typeface="DengXian" panose="02010600030101010101" pitchFamily="2" charset="-122"/>
                            <a:cs typeface="Times New Roman" panose="02020603050405020304" pitchFamily="18" charset="0"/>
                          </a:rPr>
                          <m:t>𝑛𝑒𝑤</m:t>
                        </m:r>
                      </m:sub>
                    </m:sSub>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𝑊</m:t>
                    </m:r>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𝜂</m:t>
                    </m:r>
                    <m:sSub>
                      <m:sSubPr>
                        <m:ctrlPr>
                          <a:rPr lang="en-CN" sz="1600" i="1">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e>
                      <m:sub>
                        <m:r>
                          <a:rPr lang="en-US" sz="1600" i="1">
                            <a:effectLst/>
                            <a:latin typeface="Cambria Math" panose="02040503050406030204" pitchFamily="18" charset="0"/>
                            <a:ea typeface="DengXian" panose="02010600030101010101" pitchFamily="2" charset="-122"/>
                            <a:cs typeface="Times New Roman" panose="02020603050405020304" pitchFamily="18" charset="0"/>
                          </a:rPr>
                          <m:t>𝜃</m:t>
                        </m:r>
                      </m:sub>
                    </m:sSub>
                    <m:r>
                      <a:rPr lang="en-US" sz="1600" i="1">
                        <a:effectLst/>
                        <a:latin typeface="Cambria Math" panose="02040503050406030204" pitchFamily="18" charset="0"/>
                        <a:ea typeface="DengXian" panose="02010600030101010101" pitchFamily="2" charset="-122"/>
                        <a:cs typeface="Times New Roman" panose="02020603050405020304" pitchFamily="18" charset="0"/>
                      </a:rPr>
                      <m:t>𝐶</m:t>
                    </m:r>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𝑊</m:t>
                    </m:r>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sz="1800" dirty="0">
                    <a:effectLst/>
                    <a:latin typeface="Times New Roman" panose="02020603050405020304" pitchFamily="18" charset="0"/>
                    <a:ea typeface="DengXian" panose="02010600030101010101" pitchFamily="2" charset="-122"/>
                  </a:rPr>
                  <a:t>	</a:t>
                </a:r>
                <a:r>
                  <a:rPr lang="en-CN" dirty="0">
                    <a:effectLst/>
                  </a:rPr>
                  <a:t> </a:t>
                </a:r>
                <a:endParaRPr lang="en-CN" dirty="0"/>
              </a:p>
            </p:txBody>
          </p:sp>
        </mc:Choice>
        <mc:Fallback xmlns="">
          <p:sp>
            <p:nvSpPr>
              <p:cNvPr id="20" name="TextBox 19">
                <a:extLst>
                  <a:ext uri="{FF2B5EF4-FFF2-40B4-BE49-F238E27FC236}">
                    <a16:creationId xmlns:a16="http://schemas.microsoft.com/office/drawing/2014/main" id="{97386815-F193-2174-7DEB-D1B39EC7914B}"/>
                  </a:ext>
                </a:extLst>
              </p:cNvPr>
              <p:cNvSpPr txBox="1">
                <a:spLocks noRot="1" noChangeAspect="1" noMove="1" noResize="1" noEditPoints="1" noAdjustHandles="1" noChangeArrowheads="1" noChangeShapeType="1" noTextEdit="1"/>
              </p:cNvSpPr>
              <p:nvPr/>
            </p:nvSpPr>
            <p:spPr>
              <a:xfrm>
                <a:off x="2877128" y="6254590"/>
                <a:ext cx="6096000" cy="369332"/>
              </a:xfrm>
              <a:prstGeom prst="rect">
                <a:avLst/>
              </a:prstGeom>
              <a:blipFill>
                <a:blip r:embed="rId8"/>
                <a:stretch>
                  <a:fillRect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6DDB511-7222-1B86-2ED8-A38D661AF291}"/>
                  </a:ext>
                </a:extLst>
              </p:cNvPr>
              <p:cNvSpPr txBox="1"/>
              <p:nvPr/>
            </p:nvSpPr>
            <p:spPr>
              <a:xfrm>
                <a:off x="5714536" y="6254590"/>
                <a:ext cx="6096000" cy="369332"/>
              </a:xfrm>
              <a:prstGeom prst="rect">
                <a:avLst/>
              </a:prstGeom>
              <a:noFill/>
            </p:spPr>
            <p:txBody>
              <a:bodyPr wrap="square">
                <a:spAutoFit/>
              </a:bodyPr>
              <a:lstStyle/>
              <a:p>
                <a14:m>
                  <m:oMath xmlns:m="http://schemas.openxmlformats.org/officeDocument/2006/math">
                    <m:sSub>
                      <m:sSubPr>
                        <m:ctrlPr>
                          <a:rPr lang="en-CN"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DengXian" panose="02010600030101010101" pitchFamily="2" charset="-122"/>
                            <a:cs typeface="Times New Roman" panose="02020603050405020304" pitchFamily="18" charset="0"/>
                          </a:rPr>
                          <m:t>𝐵</m:t>
                        </m:r>
                      </m:e>
                      <m:sub>
                        <m:r>
                          <a:rPr lang="en-US" sz="1600" i="1">
                            <a:effectLst/>
                            <a:latin typeface="Cambria Math" panose="02040503050406030204" pitchFamily="18" charset="0"/>
                            <a:ea typeface="DengXian" panose="02010600030101010101" pitchFamily="2" charset="-122"/>
                            <a:cs typeface="Times New Roman" panose="02020603050405020304" pitchFamily="18" charset="0"/>
                          </a:rPr>
                          <m:t>𝑛𝑒𝑤</m:t>
                        </m:r>
                      </m:sub>
                    </m:sSub>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𝜂</m:t>
                    </m:r>
                    <m:sSub>
                      <m:sSubPr>
                        <m:ctrlPr>
                          <a:rPr lang="en-CN" sz="1600" i="1">
                            <a:effectLst/>
                            <a:latin typeface="Cambria Math" panose="02040503050406030204" pitchFamily="18" charset="0"/>
                            <a:cs typeface="Times New Roman" panose="02020603050405020304" pitchFamily="18" charset="0"/>
                          </a:rPr>
                        </m:ctrlPr>
                      </m:sSubPr>
                      <m:e>
                        <m:r>
                          <m:rPr>
                            <m:sty m:val="p"/>
                          </m:rPr>
                          <a:rPr lang="en-US" sz="1600">
                            <a:effectLst/>
                            <a:latin typeface="Cambria Math" panose="02040503050406030204" pitchFamily="18" charset="0"/>
                            <a:ea typeface="DengXian" panose="02010600030101010101" pitchFamily="2" charset="-122"/>
                            <a:cs typeface="Times New Roman" panose="02020603050405020304" pitchFamily="18" charset="0"/>
                          </a:rPr>
                          <m:t>∇</m:t>
                        </m:r>
                      </m:e>
                      <m:sub>
                        <m:r>
                          <a:rPr lang="en-US" sz="1600" i="1">
                            <a:effectLst/>
                            <a:latin typeface="Cambria Math" panose="02040503050406030204" pitchFamily="18" charset="0"/>
                            <a:ea typeface="DengXian" panose="02010600030101010101" pitchFamily="2" charset="-122"/>
                            <a:cs typeface="Times New Roman" panose="02020603050405020304" pitchFamily="18" charset="0"/>
                          </a:rPr>
                          <m:t>𝜃</m:t>
                        </m:r>
                      </m:sub>
                    </m:sSub>
                    <m:r>
                      <a:rPr lang="en-US" sz="1600" i="1">
                        <a:effectLst/>
                        <a:latin typeface="Cambria Math" panose="02040503050406030204" pitchFamily="18" charset="0"/>
                        <a:ea typeface="DengXian" panose="02010600030101010101" pitchFamily="2" charset="-122"/>
                        <a:cs typeface="Times New Roman" panose="02020603050405020304" pitchFamily="18" charset="0"/>
                      </a:rPr>
                      <m:t>𝐶</m:t>
                    </m:r>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r>
                      <a:rPr lang="en-US" sz="1600" i="1">
                        <a:effectLst/>
                        <a:latin typeface="Cambria Math" panose="02040503050406030204" pitchFamily="18" charset="0"/>
                        <a:ea typeface="DengXian" panose="02010600030101010101" pitchFamily="2" charset="-122"/>
                        <a:cs typeface="Times New Roman" panose="02020603050405020304" pitchFamily="18" charset="0"/>
                      </a:rPr>
                      <m:t>𝐵</m:t>
                    </m:r>
                    <m:r>
                      <a:rPr lang="en-US" sz="1600" i="1">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sz="1800" dirty="0">
                    <a:effectLst/>
                    <a:latin typeface="Times New Roman" panose="02020603050405020304" pitchFamily="18" charset="0"/>
                    <a:ea typeface="DengXian" panose="02010600030101010101" pitchFamily="2" charset="-122"/>
                  </a:rPr>
                  <a:t>	</a:t>
                </a:r>
                <a:r>
                  <a:rPr lang="en-US" sz="1600" dirty="0">
                    <a:ea typeface="DengXian" panose="02010600030101010101" pitchFamily="2" charset="-122"/>
                    <a:cs typeface="Times New Roman" panose="02020603050405020304" pitchFamily="18" charset="0"/>
                  </a:rPr>
                  <a:t> </a:t>
                </a:r>
                <a14:m>
                  <m:oMath xmlns:m="http://schemas.openxmlformats.org/officeDocument/2006/math">
                    <m:r>
                      <a:rPr lang="en-US" sz="1600" i="1">
                        <a:latin typeface="Cambria Math" panose="02040503050406030204" pitchFamily="18" charset="0"/>
                        <a:ea typeface="DengXian" panose="02010600030101010101" pitchFamily="2" charset="-122"/>
                        <a:cs typeface="Times New Roman" panose="02020603050405020304" pitchFamily="18" charset="0"/>
                      </a:rPr>
                      <m:t>𝜂</m:t>
                    </m:r>
                  </m:oMath>
                </a14:m>
                <a:r>
                  <a:rPr lang="en-CN" sz="1600" dirty="0">
                    <a:effectLst/>
                  </a:rPr>
                  <a:t> </a:t>
                </a:r>
                <a:r>
                  <a:rPr lang="en-CN" sz="1600" dirty="0">
                    <a:effectLst/>
                    <a:latin typeface="Times New Roman" panose="02020603050405020304" pitchFamily="18" charset="0"/>
                    <a:cs typeface="Times New Roman" panose="02020603050405020304" pitchFamily="18" charset="0"/>
                  </a:rPr>
                  <a:t>is a tiny number like 0.01 or sth</a:t>
                </a:r>
                <a:endParaRPr lang="en-CN" sz="1600" dirty="0">
                  <a:latin typeface="Times New Roman" panose="02020603050405020304" pitchFamily="18"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66DDB511-7222-1B86-2ED8-A38D661AF291}"/>
                  </a:ext>
                </a:extLst>
              </p:cNvPr>
              <p:cNvSpPr txBox="1">
                <a:spLocks noRot="1" noChangeAspect="1" noMove="1" noResize="1" noEditPoints="1" noAdjustHandles="1" noChangeArrowheads="1" noChangeShapeType="1" noTextEdit="1"/>
              </p:cNvSpPr>
              <p:nvPr/>
            </p:nvSpPr>
            <p:spPr>
              <a:xfrm>
                <a:off x="5714536" y="6254590"/>
                <a:ext cx="6096000" cy="369332"/>
              </a:xfrm>
              <a:prstGeom prst="rect">
                <a:avLst/>
              </a:prstGeom>
              <a:blipFill>
                <a:blip r:embed="rId9"/>
                <a:stretch>
                  <a:fillRect b="-20000"/>
                </a:stretch>
              </a:blipFill>
            </p:spPr>
            <p:txBody>
              <a:bodyPr/>
              <a:lstStyle/>
              <a:p>
                <a:r>
                  <a:rPr lang="en-CN">
                    <a:noFill/>
                  </a:rPr>
                  <a:t> </a:t>
                </a:r>
              </a:p>
            </p:txBody>
          </p:sp>
        </mc:Fallback>
      </mc:AlternateContent>
      <p:sp>
        <p:nvSpPr>
          <p:cNvPr id="23" name="TextBox 22">
            <a:extLst>
              <a:ext uri="{FF2B5EF4-FFF2-40B4-BE49-F238E27FC236}">
                <a16:creationId xmlns:a16="http://schemas.microsoft.com/office/drawing/2014/main" id="{E813849D-697D-D6A6-8093-80DEF45962D7}"/>
              </a:ext>
            </a:extLst>
          </p:cNvPr>
          <p:cNvSpPr txBox="1"/>
          <p:nvPr/>
        </p:nvSpPr>
        <p:spPr>
          <a:xfrm>
            <a:off x="734140" y="6188503"/>
            <a:ext cx="6096000" cy="369332"/>
          </a:xfrm>
          <a:prstGeom prst="rect">
            <a:avLst/>
          </a:prstGeom>
          <a:noFill/>
        </p:spPr>
        <p:txBody>
          <a:bodyPr wrap="square">
            <a:spAutoFit/>
          </a:bodyPr>
          <a:lstStyle/>
          <a:p>
            <a:r>
              <a:rPr lang="en-CN" dirty="0">
                <a:latin typeface="Times New Roman" panose="02020603050405020304" pitchFamily="18" charset="0"/>
              </a:rPr>
              <a:t>Update W, B: </a:t>
            </a:r>
          </a:p>
        </p:txBody>
      </p:sp>
      <p:sp>
        <p:nvSpPr>
          <p:cNvPr id="26" name="TextBox 25">
            <a:extLst>
              <a:ext uri="{FF2B5EF4-FFF2-40B4-BE49-F238E27FC236}">
                <a16:creationId xmlns:a16="http://schemas.microsoft.com/office/drawing/2014/main" id="{AF59AFF9-C187-6376-7213-5172EAB2E13D}"/>
              </a:ext>
            </a:extLst>
          </p:cNvPr>
          <p:cNvSpPr txBox="1"/>
          <p:nvPr/>
        </p:nvSpPr>
        <p:spPr>
          <a:xfrm>
            <a:off x="306644" y="69128"/>
            <a:ext cx="3672231" cy="400110"/>
          </a:xfrm>
          <a:prstGeom prst="rect">
            <a:avLst/>
          </a:prstGeom>
          <a:noFill/>
        </p:spPr>
        <p:txBody>
          <a:bodyPr wrap="square" rtlCol="0">
            <a:spAutoFit/>
          </a:bodyPr>
          <a:lstStyle/>
          <a:p>
            <a:r>
              <a:rPr lang="en-CN" sz="2000" b="1" dirty="0"/>
              <a:t>Gradient &amp; Back Propagation</a:t>
            </a:r>
          </a:p>
        </p:txBody>
      </p:sp>
    </p:spTree>
    <p:extLst>
      <p:ext uri="{BB962C8B-B14F-4D97-AF65-F5344CB8AC3E}">
        <p14:creationId xmlns:p14="http://schemas.microsoft.com/office/powerpoint/2010/main" val="2557380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8C71E1DF-3D54-F8EE-5E11-6AD6FE85C3F5}"/>
              </a:ext>
            </a:extLst>
          </p:cNvPr>
          <p:cNvPicPr>
            <a:picLocks noChangeAspect="1"/>
          </p:cNvPicPr>
          <p:nvPr/>
        </p:nvPicPr>
        <p:blipFill>
          <a:blip r:embed="rId2"/>
          <a:stretch>
            <a:fillRect/>
          </a:stretch>
        </p:blipFill>
        <p:spPr>
          <a:xfrm>
            <a:off x="775558" y="3467100"/>
            <a:ext cx="7378700" cy="3390900"/>
          </a:xfrm>
          <a:prstGeom prst="rect">
            <a:avLst/>
          </a:prstGeom>
        </p:spPr>
      </p:pic>
      <p:pic>
        <p:nvPicPr>
          <p:cNvPr id="7" name="Picture 6" descr="A picture containing text, device, meter&#10;&#10;Description automatically generated">
            <a:extLst>
              <a:ext uri="{FF2B5EF4-FFF2-40B4-BE49-F238E27FC236}">
                <a16:creationId xmlns:a16="http://schemas.microsoft.com/office/drawing/2014/main" id="{1D672C48-158C-1E14-0288-DFEFCB26E753}"/>
              </a:ext>
            </a:extLst>
          </p:cNvPr>
          <p:cNvPicPr>
            <a:picLocks noChangeAspect="1"/>
          </p:cNvPicPr>
          <p:nvPr/>
        </p:nvPicPr>
        <p:blipFill>
          <a:blip r:embed="rId3"/>
          <a:stretch>
            <a:fillRect/>
          </a:stretch>
        </p:blipFill>
        <p:spPr>
          <a:xfrm>
            <a:off x="578708" y="562169"/>
            <a:ext cx="7772400" cy="318467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F511B-829D-B594-1FD9-D357121D878D}"/>
                  </a:ext>
                </a:extLst>
              </p:cNvPr>
              <p:cNvSpPr txBox="1"/>
              <p:nvPr/>
            </p:nvSpPr>
            <p:spPr>
              <a:xfrm>
                <a:off x="8351108" y="1569308"/>
                <a:ext cx="4031391" cy="4871462"/>
              </a:xfrm>
              <a:prstGeom prst="rect">
                <a:avLst/>
              </a:prstGeom>
              <a:noFill/>
            </p:spPr>
            <p:txBody>
              <a:bodyPr wrap="square">
                <a:spAutoFit/>
              </a:bodyPr>
              <a:lstStyle/>
              <a:p>
                <a:pPr algn="l">
                  <a:lnSpc>
                    <a:spcPct val="150000"/>
                  </a:lnSpc>
                </a:pPr>
                <a14:m>
                  <m:oMath xmlns:m="http://schemas.openxmlformats.org/officeDocument/2006/math">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kern="10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𝑧</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b>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(3)</m:t>
                        </m:r>
                      </m:sup>
                    </m:sSubSup>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sSubSup>
                      <m:sSubSupPr>
                        <m:ctrlPr>
                          <a:rPr lang="en-CN" i="1" kern="10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3</m:t>
                        </m:r>
                      </m:sub>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bSup>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kern="10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𝑤</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3,2</m:t>
                        </m:r>
                      </m:sub>
                      <m:sup>
                        <m:d>
                          <m:dPr>
                            <m:ctrlPr>
                              <a:rPr lang="en-CN"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3</m:t>
                            </m:r>
                          </m:e>
                        </m:d>
                      </m:sup>
                    </m:sSubSup>
                    <m:r>
                      <a:rPr lang="en-US" i="1" kern="100">
                        <a:effectLst/>
                        <a:latin typeface="Cambria Math" panose="02040503050406030204" pitchFamily="18" charset="0"/>
                        <a:ea typeface="DengXian" panose="02010600030101010101" pitchFamily="2" charset="-122"/>
                        <a:cs typeface="Times New Roman" panose="02020603050405020304" pitchFamily="18" charset="0"/>
                      </a:rPr>
                      <m:t>+ </m:t>
                    </m:r>
                    <m:sSubSup>
                      <m:sSubSupPr>
                        <m:ctrlPr>
                          <a:rPr lang="en-CN" i="1" kern="10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𝑏</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b>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(3)</m:t>
                        </m:r>
                      </m:sup>
                    </m:sSubSup>
                  </m:oMath>
                </a14:m>
                <a:r>
                  <a:rPr lang="en-US" kern="100" dirty="0">
                    <a:effectLst/>
                    <a:latin typeface="Times New Roman" panose="02020603050405020304" pitchFamily="18" charset="0"/>
                    <a:ea typeface="DengXian" panose="02010600030101010101" pitchFamily="2" charset="-122"/>
                    <a:cs typeface="Times New Roman" panose="02020603050405020304" pitchFamily="18" charset="0"/>
                  </a:rPr>
                  <a:t>, 	 </a:t>
                </a:r>
              </a:p>
              <a:p>
                <a:pPr algn="l">
                  <a:lnSpc>
                    <a:spcPct val="150000"/>
                  </a:lnSpc>
                </a:pPr>
                <a14:m>
                  <m:oMath xmlns:m="http://schemas.openxmlformats.org/officeDocument/2006/math">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f>
                      <m:fPr>
                        <m:ctrlPr>
                          <a:rPr lang="en-CN"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𝐶</m:t>
                        </m:r>
                      </m:num>
                      <m:den>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𝑤</m:t>
                            </m:r>
                          </m:e>
                          <m:sub>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3,2</m:t>
                            </m:r>
                          </m:sub>
                          <m:sup>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(3)</m:t>
                            </m:r>
                          </m:sup>
                        </m:sSubSup>
                      </m:den>
                    </m:f>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3</m:t>
                        </m:r>
                      </m:sub>
                      <m:sup>
                        <m:r>
                          <a:rPr lang="en-US" i="1" kern="100">
                            <a:solidFill>
                              <a:srgbClr val="70AD47"/>
                            </a:solidFill>
                            <a:effectLst/>
                            <a:latin typeface="Cambria Math" panose="02040503050406030204" pitchFamily="18" charset="0"/>
                            <a:ea typeface="DengXian" panose="02010600030101010101" pitchFamily="2" charset="-122"/>
                            <a:cs typeface="Times New Roman" panose="02020603050405020304" pitchFamily="18" charset="0"/>
                          </a:rPr>
                          <m:t>(2)</m:t>
                        </m:r>
                      </m:sup>
                    </m:sSubSup>
                  </m:oMath>
                </a14:m>
                <a:r>
                  <a:rPr lang="en-US"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CN" kern="100" dirty="0">
                  <a:latin typeface="DengXian" panose="02010600030101010101" pitchFamily="2" charset="-122"/>
                  <a:ea typeface="DengXian" panose="02010600030101010101" pitchFamily="2" charset="-122"/>
                  <a:cs typeface="Times New Roman" panose="02020603050405020304" pitchFamily="18" charset="0"/>
                </a:endParaRPr>
              </a:p>
              <a:p>
                <a:pPr algn="l">
                  <a:lnSpc>
                    <a:spcPct val="150000"/>
                  </a:lnSpc>
                </a:pPr>
                <a14:m>
                  <m:oMath xmlns:m="http://schemas.openxmlformats.org/officeDocument/2006/math">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2</m:t>
                            </m:r>
                          </m:sub>
                          <m:sup>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(3)</m:t>
                            </m:r>
                          </m:sup>
                        </m:sSubSup>
                      </m:num>
                      <m:den>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𝑧</m:t>
                            </m:r>
                          </m:e>
                          <m:sub>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2</m:t>
                            </m:r>
                          </m:sub>
                          <m:sup>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(3)</m:t>
                            </m:r>
                          </m:sup>
                        </m:sSubSup>
                      </m:den>
                    </m:f>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CN" i="1" kern="10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i="1" kern="10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𝐶</m:t>
                        </m:r>
                      </m:num>
                      <m:den>
                        <m:r>
                          <a:rPr lang="en-US" i="1" kern="10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kern="10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kern="10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2</m:t>
                            </m:r>
                          </m:sub>
                          <m:sup>
                            <m:r>
                              <a:rPr lang="en-US" i="1" kern="10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(3)</m:t>
                            </m:r>
                          </m:sup>
                        </m:sSubSup>
                      </m:den>
                    </m:f>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CN"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𝐶</m:t>
                        </m:r>
                      </m:num>
                      <m:den>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kern="10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𝑧</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b>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(3)</m:t>
                            </m:r>
                          </m:sup>
                        </m:sSubSup>
                      </m:den>
                    </m:f>
                    <m:r>
                      <a:rPr lang="en-US" i="1" kern="100">
                        <a:effectLst/>
                        <a:latin typeface="Cambria Math" panose="02040503050406030204" pitchFamily="18" charset="0"/>
                        <a:ea typeface="DengXian" panose="02010600030101010101" pitchFamily="2" charset="-122"/>
                        <a:cs typeface="Times New Roman" panose="02020603050405020304" pitchFamily="18" charset="0"/>
                      </a:rPr>
                      <m:t>= </m:t>
                    </m:r>
                    <m:sSup>
                      <m:sSup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sSupPr>
                      <m:e>
                        <m:sSub>
                          <m:sSub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2</m:t>
                            </m:r>
                          </m:sub>
                        </m:sSub>
                      </m:e>
                      <m:sup>
                        <m:d>
                          <m:d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3</m:t>
                            </m:r>
                          </m:e>
                        </m:d>
                      </m:sup>
                    </m:sSup>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2</m:t>
                        </m:r>
                      </m:sub>
                    </m:sSub>
                  </m:oMath>
                </a14:m>
                <a:r>
                  <a:rPr lang="en-US"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en-US" kern="100" dirty="0">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50000"/>
                  </a:lnSpc>
                </a:pPr>
                <a14:m>
                  <m:oMath xmlns:m="http://schemas.openxmlformats.org/officeDocument/2006/math">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CN"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𝐶</m:t>
                        </m:r>
                      </m:num>
                      <m:den>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kern="100">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𝑤</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3,2</m:t>
                            </m:r>
                          </m:sub>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(3)</m:t>
                            </m:r>
                          </m:sup>
                        </m:sSubSup>
                      </m:den>
                    </m:f>
                  </m:oMath>
                </a14:m>
                <a:r>
                  <a:rPr lang="en-US" kern="100" dirty="0">
                    <a:effectLst/>
                    <a:latin typeface="Times New Roman" panose="02020603050405020304" pitchFamily="18" charset="0"/>
                    <a:ea typeface="DengXian" panose="02010600030101010101" pitchFamily="2" charset="-122"/>
                    <a:cs typeface="Times New Roman" panose="02020603050405020304" pitchFamily="18" charset="0"/>
                  </a:rPr>
                  <a:t> = </a:t>
                </a:r>
                <a14:m>
                  <m:oMath xmlns:m="http://schemas.openxmlformats.org/officeDocument/2006/math">
                    <m:sSubSup>
                      <m:sSubSupPr>
                        <m:ctrlPr>
                          <a:rPr lang="en-CN" i="1" kern="100">
                            <a:solidFill>
                              <a:srgbClr val="00B050"/>
                            </a:solidFill>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US" i="1" kern="100">
                            <a:solidFill>
                              <a:srgbClr val="00B050"/>
                            </a:solidFill>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kern="100">
                            <a:solidFill>
                              <a:srgbClr val="00B050"/>
                            </a:solidFill>
                            <a:effectLst/>
                            <a:latin typeface="Cambria Math" panose="02040503050406030204" pitchFamily="18" charset="0"/>
                            <a:ea typeface="DengXian" panose="02010600030101010101" pitchFamily="2" charset="-122"/>
                            <a:cs typeface="Times New Roman" panose="02020603050405020304" pitchFamily="18" charset="0"/>
                          </a:rPr>
                          <m:t>3</m:t>
                        </m:r>
                      </m:sub>
                      <m:sup>
                        <m:r>
                          <a:rPr lang="en-US" i="1" kern="100">
                            <a:solidFill>
                              <a:srgbClr val="00B050"/>
                            </a:solidFill>
                            <a:effectLst/>
                            <a:latin typeface="Cambria Math" panose="02040503050406030204" pitchFamily="18" charset="0"/>
                            <a:ea typeface="DengXian" panose="02010600030101010101" pitchFamily="2" charset="-122"/>
                            <a:cs typeface="Times New Roman" panose="02020603050405020304" pitchFamily="18" charset="0"/>
                          </a:rPr>
                          <m:t>(2)</m:t>
                        </m:r>
                      </m:sup>
                    </m:sSubSup>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kern="100" dirty="0">
                    <a:effectLst/>
                    <a:latin typeface="Times New Roman" panose="02020603050405020304" pitchFamily="18" charset="0"/>
                    <a:ea typeface="DengXian" panose="02010600030101010101" pitchFamily="2" charset="-122"/>
                    <a:cs typeface="Times New Roman" panose="02020603050405020304" pitchFamily="18" charset="0"/>
                  </a:rPr>
                  <a:t> </a:t>
                </a:r>
                <a14:m>
                  <m:oMath xmlns:m="http://schemas.openxmlformats.org/officeDocument/2006/math">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sSupPr>
                      <m:e>
                        <m:sSub>
                          <m:sSub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2</m:t>
                            </m:r>
                          </m:sub>
                        </m:sSub>
                      </m:e>
                      <m:sup>
                        <m:d>
                          <m:d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3</m:t>
                            </m:r>
                          </m:e>
                        </m:d>
                      </m:sup>
                    </m:sSup>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CN"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i="1" kern="100">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2</m:t>
                        </m:r>
                      </m:sub>
                    </m:sSub>
                  </m:oMath>
                </a14:m>
                <a:r>
                  <a:rPr lang="en-US" kern="100" dirty="0">
                    <a:solidFill>
                      <a:srgbClr val="FF0000"/>
                    </a:solidFill>
                    <a:effectLst/>
                    <a:latin typeface="Times New Roman" panose="02020603050405020304" pitchFamily="18" charset="0"/>
                    <a:ea typeface="DengXian" panose="02010600030101010101" pitchFamily="2" charset="-122"/>
                    <a:cs typeface="Times New Roman" panose="02020603050405020304" pitchFamily="18" charset="0"/>
                  </a:rPr>
                  <a:t>)  </a:t>
                </a:r>
              </a:p>
              <a:p>
                <a:pPr algn="l">
                  <a:lnSpc>
                    <a:spcPct val="150000"/>
                  </a:lnSpc>
                </a:pPr>
                <a:endParaRPr lang="en-US"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endParaRPr>
              </a:p>
              <a:p>
                <a:pPr algn="l">
                  <a:lnSpc>
                    <a:spcPct val="150000"/>
                  </a:lnSpc>
                </a:pPr>
                <a:r>
                  <a:rPr lang="en-US" kern="100" dirty="0">
                    <a:latin typeface="Times New Roman" panose="02020603050405020304" pitchFamily="18" charset="0"/>
                    <a:ea typeface="DengXian" panose="02010600030101010101" pitchFamily="2" charset="-122"/>
                    <a:cs typeface="Times New Roman" panose="02020603050405020304" pitchFamily="18" charset="0"/>
                  </a:rPr>
                  <a:t>Similarly,</a:t>
                </a:r>
              </a:p>
              <a:p>
                <a:pPr algn="l">
                  <a:lnSpc>
                    <a:spcPct val="150000"/>
                  </a:lnSpc>
                </a:pPr>
                <a14:m>
                  <m:oMath xmlns:m="http://schemas.openxmlformats.org/officeDocument/2006/math">
                    <m:f>
                      <m:fPr>
                        <m:ctrlPr>
                          <a:rPr lang="en-CN" i="1" smtClean="0">
                            <a:effectLst/>
                            <a:latin typeface="Cambria Math" panose="02040503050406030204" pitchFamily="18" charset="0"/>
                            <a:cs typeface="Times New Roman" panose="02020603050405020304" pitchFamily="18" charset="0"/>
                          </a:rPr>
                        </m:ctrlPr>
                      </m:fPr>
                      <m:num>
                        <m:r>
                          <a:rPr lang="en-US" i="1">
                            <a:effectLst/>
                            <a:latin typeface="Cambria Math" panose="02040503050406030204" pitchFamily="18" charset="0"/>
                            <a:ea typeface="DengXian" panose="02010600030101010101" pitchFamily="2" charset="-122"/>
                            <a:cs typeface="Times New Roman" panose="02020603050405020304" pitchFamily="18" charset="0"/>
                          </a:rPr>
                          <m:t>𝜕</m:t>
                        </m:r>
                        <m:r>
                          <a:rPr lang="en-US" i="1">
                            <a:effectLst/>
                            <a:latin typeface="Cambria Math" panose="02040503050406030204" pitchFamily="18" charset="0"/>
                            <a:ea typeface="DengXian" panose="02010600030101010101" pitchFamily="2" charset="-122"/>
                            <a:cs typeface="Times New Roman" panose="02020603050405020304" pitchFamily="18" charset="0"/>
                          </a:rPr>
                          <m:t>𝐶</m:t>
                        </m:r>
                      </m:num>
                      <m:den>
                        <m:r>
                          <a:rPr lang="en-US" i="1">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a:effectLst/>
                                <a:latin typeface="Cambria Math" panose="02040503050406030204" pitchFamily="18" charset="0"/>
                                <a:cs typeface="Times New Roman" panose="02020603050405020304" pitchFamily="18" charset="0"/>
                              </a:rPr>
                            </m:ctrlPr>
                          </m:sSubSupPr>
                          <m:e>
                            <m:r>
                              <a:rPr lang="en-US" i="1">
                                <a:effectLst/>
                                <a:latin typeface="Cambria Math" panose="02040503050406030204" pitchFamily="18" charset="0"/>
                                <a:ea typeface="DengXian" panose="02010600030101010101" pitchFamily="2" charset="-122"/>
                                <a:cs typeface="Times New Roman" panose="02020603050405020304" pitchFamily="18" charset="0"/>
                              </a:rPr>
                              <m:t>𝑏</m:t>
                            </m:r>
                          </m:e>
                          <m:sub>
                            <m:r>
                              <a:rPr lang="en-US" i="1">
                                <a:effectLst/>
                                <a:latin typeface="Cambria Math" panose="02040503050406030204" pitchFamily="18" charset="0"/>
                                <a:ea typeface="DengXian" panose="02010600030101010101" pitchFamily="2" charset="-122"/>
                                <a:cs typeface="Times New Roman" panose="02020603050405020304" pitchFamily="18" charset="0"/>
                              </a:rPr>
                              <m:t>𝑗</m:t>
                            </m:r>
                          </m:sub>
                          <m:sup>
                            <m:r>
                              <a:rPr lang="en-US" i="1">
                                <a:effectLst/>
                                <a:latin typeface="Cambria Math" panose="02040503050406030204" pitchFamily="18" charset="0"/>
                                <a:ea typeface="DengXian" panose="02010600030101010101" pitchFamily="2" charset="-122"/>
                                <a:cs typeface="Times New Roman" panose="02020603050405020304" pitchFamily="18" charset="0"/>
                              </a:rPr>
                              <m:t>(3)</m:t>
                            </m:r>
                          </m:sup>
                        </m:sSubSup>
                      </m:den>
                    </m:f>
                  </m:oMath>
                </a14:m>
                <a:r>
                  <a:rPr lang="en-US" dirty="0">
                    <a:effectLst/>
                    <a:latin typeface="Times New Roman" panose="02020603050405020304" pitchFamily="18" charset="0"/>
                    <a:ea typeface="DengXian" panose="02010600030101010101" pitchFamily="2" charset="-122"/>
                  </a:rPr>
                  <a:t>= </a:t>
                </a:r>
                <a14:m>
                  <m:oMath xmlns:m="http://schemas.openxmlformats.org/officeDocument/2006/math">
                    <m:f>
                      <m:fPr>
                        <m:ctrlPr>
                          <a:rPr lang="en-CN" i="1">
                            <a:solidFill>
                              <a:srgbClr val="FF0000"/>
                            </a:solidFill>
                            <a:effectLst/>
                            <a:latin typeface="Cambria Math" panose="02040503050406030204" pitchFamily="18" charset="0"/>
                            <a:cs typeface="Times New Roman" panose="02020603050405020304" pitchFamily="18" charset="0"/>
                          </a:rPr>
                        </m:ctrlPr>
                      </m:fPr>
                      <m:num>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a:solidFill>
                                  <a:srgbClr val="FF0000"/>
                                </a:solidFill>
                                <a:effectLst/>
                                <a:latin typeface="Cambria Math" panose="02040503050406030204" pitchFamily="18" charset="0"/>
                                <a:cs typeface="Times New Roman" panose="02020603050405020304" pitchFamily="18" charset="0"/>
                              </a:rPr>
                            </m:ctrlPr>
                          </m:sSubSupPr>
                          <m:e>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𝑗</m:t>
                            </m:r>
                          </m:sub>
                          <m:sup>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(3)</m:t>
                            </m:r>
                          </m:sup>
                        </m:sSubSup>
                      </m:num>
                      <m:den>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a:solidFill>
                                  <a:srgbClr val="FF0000"/>
                                </a:solidFill>
                                <a:effectLst/>
                                <a:latin typeface="Cambria Math" panose="02040503050406030204" pitchFamily="18" charset="0"/>
                                <a:cs typeface="Times New Roman" panose="02020603050405020304" pitchFamily="18" charset="0"/>
                              </a:rPr>
                            </m:ctrlPr>
                          </m:sSubSupPr>
                          <m:e>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𝑧</m:t>
                            </m:r>
                          </m:e>
                          <m:sub>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𝑗</m:t>
                            </m:r>
                          </m:sub>
                          <m:sup>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(3)</m:t>
                            </m:r>
                          </m:sup>
                        </m:sSubSup>
                      </m:den>
                    </m:f>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CN" i="1" smtClean="0">
                            <a:solidFill>
                              <a:srgbClr val="00B0F0"/>
                            </a:solidFill>
                            <a:effectLst/>
                            <a:latin typeface="Cambria Math" panose="02040503050406030204" pitchFamily="18" charset="0"/>
                            <a:cs typeface="Times New Roman" panose="02020603050405020304" pitchFamily="18" charset="0"/>
                          </a:rPr>
                        </m:ctrlPr>
                      </m:fPr>
                      <m:num>
                        <m:r>
                          <a:rPr lang="en-US" i="1" smtClean="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m:t>
                        </m:r>
                        <m:r>
                          <a:rPr lang="en-US" i="1" smtClean="0">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𝐶</m:t>
                        </m:r>
                      </m:num>
                      <m:den>
                        <m:r>
                          <a:rPr lang="en-US" i="1">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i="1">
                                <a:solidFill>
                                  <a:srgbClr val="00B0F0"/>
                                </a:solidFill>
                                <a:effectLst/>
                                <a:latin typeface="Cambria Math" panose="02040503050406030204" pitchFamily="18" charset="0"/>
                                <a:cs typeface="Times New Roman" panose="02020603050405020304" pitchFamily="18" charset="0"/>
                              </a:rPr>
                            </m:ctrlPr>
                          </m:sSubSupPr>
                          <m:e>
                            <m:r>
                              <a:rPr lang="en-US" i="1">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𝑗</m:t>
                            </m:r>
                          </m:sub>
                          <m:sup>
                            <m:r>
                              <a:rPr lang="en-US" i="1">
                                <a:solidFill>
                                  <a:srgbClr val="00B0F0"/>
                                </a:solidFill>
                                <a:effectLst/>
                                <a:latin typeface="Cambria Math" panose="02040503050406030204" pitchFamily="18" charset="0"/>
                                <a:ea typeface="DengXian" panose="02010600030101010101" pitchFamily="2" charset="-122"/>
                                <a:cs typeface="Times New Roman" panose="02020603050405020304" pitchFamily="18" charset="0"/>
                              </a:rPr>
                              <m:t>(3)</m:t>
                            </m:r>
                          </m:sup>
                        </m:sSubSup>
                      </m:den>
                    </m:f>
                  </m:oMath>
                </a14:m>
                <a:r>
                  <a:rPr lang="en-US" dirty="0">
                    <a:solidFill>
                      <a:srgbClr val="FF0000"/>
                    </a:solidFill>
                    <a:effectLst/>
                    <a:latin typeface="Times New Roman" panose="02020603050405020304" pitchFamily="18" charset="0"/>
                    <a:ea typeface="DengXian" panose="02010600030101010101" pitchFamily="2" charset="-122"/>
                  </a:rPr>
                  <a:t> </a:t>
                </a:r>
                <a:r>
                  <a:rPr lang="en-US" dirty="0">
                    <a:effectLst/>
                    <a:latin typeface="Times New Roman" panose="02020603050405020304" pitchFamily="18" charset="0"/>
                    <a:ea typeface="DengXian" panose="02010600030101010101" pitchFamily="2" charset="-122"/>
                  </a:rPr>
                  <a:t>=</a:t>
                </a:r>
                <a:r>
                  <a:rPr lang="en-US" dirty="0">
                    <a:solidFill>
                      <a:srgbClr val="FF0000"/>
                    </a:solidFill>
                    <a:effectLst/>
                    <a:latin typeface="Times New Roman" panose="02020603050405020304" pitchFamily="18" charset="0"/>
                    <a:ea typeface="DengXian" panose="02010600030101010101" pitchFamily="2" charset="-122"/>
                  </a:rPr>
                  <a:t> </a:t>
                </a:r>
                <a14:m>
                  <m:oMath xmlns:m="http://schemas.openxmlformats.org/officeDocument/2006/math">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CN" i="1">
                            <a:solidFill>
                              <a:srgbClr val="FF0000"/>
                            </a:solidFill>
                            <a:effectLst/>
                            <a:latin typeface="Cambria Math" panose="02040503050406030204" pitchFamily="18" charset="0"/>
                            <a:cs typeface="Times New Roman" panose="02020603050405020304" pitchFamily="18" charset="0"/>
                          </a:rPr>
                        </m:ctrlPr>
                      </m:sSupPr>
                      <m:e>
                        <m:sSub>
                          <m:sSubPr>
                            <m:ctrlPr>
                              <a:rPr lang="en-CN" i="1">
                                <a:solidFill>
                                  <a:srgbClr val="FF0000"/>
                                </a:solidFill>
                                <a:effectLst/>
                                <a:latin typeface="Cambria Math" panose="02040503050406030204" pitchFamily="18" charset="0"/>
                                <a:cs typeface="Times New Roman" panose="02020603050405020304" pitchFamily="18" charset="0"/>
                              </a:rPr>
                            </m:ctrlPr>
                          </m:sSubPr>
                          <m:e>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𝑎</m:t>
                            </m:r>
                          </m:e>
                          <m:sub>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𝑗</m:t>
                            </m:r>
                          </m:sub>
                        </m:sSub>
                      </m:e>
                      <m:sup>
                        <m:d>
                          <m:dPr>
                            <m:ctrlPr>
                              <a:rPr lang="en-CN" i="1">
                                <a:solidFill>
                                  <a:srgbClr val="FF0000"/>
                                </a:solidFill>
                                <a:effectLst/>
                                <a:latin typeface="Cambria Math" panose="02040503050406030204" pitchFamily="18" charset="0"/>
                                <a:cs typeface="Times New Roman" panose="02020603050405020304" pitchFamily="18" charset="0"/>
                              </a:rPr>
                            </m:ctrlPr>
                          </m:dPr>
                          <m:e>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3</m:t>
                            </m:r>
                          </m:e>
                        </m:d>
                      </m:sup>
                    </m:sSup>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CN" i="1">
                            <a:solidFill>
                              <a:srgbClr val="FF0000"/>
                            </a:solidFill>
                            <a:effectLst/>
                            <a:latin typeface="Cambria Math" panose="02040503050406030204" pitchFamily="18" charset="0"/>
                            <a:cs typeface="Times New Roman" panose="02020603050405020304" pitchFamily="18" charset="0"/>
                          </a:rPr>
                        </m:ctrlPr>
                      </m:sSubPr>
                      <m:e>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𝑦</m:t>
                        </m:r>
                      </m:e>
                      <m:sub>
                        <m:r>
                          <a:rPr lang="en-US" i="1">
                            <a:solidFill>
                              <a:srgbClr val="FF0000"/>
                            </a:solidFill>
                            <a:effectLst/>
                            <a:latin typeface="Cambria Math" panose="02040503050406030204" pitchFamily="18" charset="0"/>
                            <a:ea typeface="DengXian" panose="02010600030101010101" pitchFamily="2" charset="-122"/>
                            <a:cs typeface="Times New Roman" panose="02020603050405020304" pitchFamily="18" charset="0"/>
                          </a:rPr>
                          <m:t>𝑗</m:t>
                        </m:r>
                      </m:sub>
                    </m:sSub>
                  </m:oMath>
                </a14:m>
                <a:r>
                  <a:rPr lang="en-US" dirty="0">
                    <a:solidFill>
                      <a:srgbClr val="FF0000"/>
                    </a:solidFill>
                    <a:effectLst/>
                    <a:latin typeface="Times New Roman" panose="02020603050405020304" pitchFamily="18" charset="0"/>
                    <a:ea typeface="DengXian" panose="02010600030101010101" pitchFamily="2" charset="-122"/>
                  </a:rPr>
                  <a:t>)</a:t>
                </a:r>
                <a:endParaRPr lang="en-CN" kern="100" dirty="0">
                  <a:effectLst/>
                  <a:latin typeface="DengXian" panose="02010600030101010101" pitchFamily="2" charset="-122"/>
                  <a:ea typeface="DengXian" panose="02010600030101010101" pitchFamily="2" charset="-122"/>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679F511B-829D-B594-1FD9-D357121D878D}"/>
                  </a:ext>
                </a:extLst>
              </p:cNvPr>
              <p:cNvSpPr txBox="1">
                <a:spLocks noRot="1" noChangeAspect="1" noMove="1" noResize="1" noEditPoints="1" noAdjustHandles="1" noChangeArrowheads="1" noChangeShapeType="1" noTextEdit="1"/>
              </p:cNvSpPr>
              <p:nvPr/>
            </p:nvSpPr>
            <p:spPr>
              <a:xfrm>
                <a:off x="8351108" y="1569308"/>
                <a:ext cx="4031391" cy="4871462"/>
              </a:xfrm>
              <a:prstGeom prst="rect">
                <a:avLst/>
              </a:prstGeom>
              <a:blipFill>
                <a:blip r:embed="rId4"/>
                <a:stretch>
                  <a:fillRect l="-125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ECE0B2-5C92-04A7-75BB-4525749CC2EE}"/>
                  </a:ext>
                </a:extLst>
              </p:cNvPr>
              <p:cNvSpPr txBox="1"/>
              <p:nvPr/>
            </p:nvSpPr>
            <p:spPr>
              <a:xfrm>
                <a:off x="8351108" y="562169"/>
                <a:ext cx="6190734" cy="689291"/>
              </a:xfrm>
              <a:prstGeom prst="rect">
                <a:avLst/>
              </a:prstGeom>
              <a:noFill/>
            </p:spPr>
            <p:txBody>
              <a:bodyPr wrap="square">
                <a:spAutoFit/>
              </a:bodyPr>
              <a:lstStyle/>
              <a:p>
                <a14:m>
                  <m:oMath xmlns:m="http://schemas.openxmlformats.org/officeDocument/2006/math">
                    <m:f>
                      <m:fPr>
                        <m:ctrlPr>
                          <a:rPr lang="en-CN" sz="1800"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effectLst/>
                            <a:latin typeface="Cambria Math" panose="02040503050406030204" pitchFamily="18" charset="0"/>
                            <a:ea typeface="Cambria Math" panose="02040503050406030204" pitchFamily="18" charset="0"/>
                            <a:cs typeface="Times New Roman" panose="02020603050405020304" pitchFamily="18" charset="0"/>
                          </a:rPr>
                          <m:t>𝐶</m:t>
                        </m:r>
                      </m:num>
                      <m:den>
                        <m:r>
                          <a:rPr lang="en-US" sz="1800" i="1">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800" i="1">
                                <a:effectLst/>
                                <a:latin typeface="Cambria Math" panose="02040503050406030204" pitchFamily="18" charset="0"/>
                                <a:ea typeface="Cambria Math" panose="02040503050406030204" pitchFamily="18" charset="0"/>
                                <a:cs typeface="Times New Roman" panose="02020603050405020304" pitchFamily="18" charset="0"/>
                              </a:rPr>
                              <m:t>𝑤</m:t>
                            </m:r>
                          </m:e>
                          <m:sub>
                            <m:r>
                              <a:rPr lang="en-US" sz="1800" i="1">
                                <a:effectLst/>
                                <a:latin typeface="Cambria Math" panose="02040503050406030204" pitchFamily="18" charset="0"/>
                                <a:ea typeface="Cambria Math" panose="02040503050406030204" pitchFamily="18" charset="0"/>
                                <a:cs typeface="Times New Roman" panose="02020603050405020304" pitchFamily="18" charset="0"/>
                              </a:rPr>
                              <m:t>3,2</m:t>
                            </m:r>
                          </m:sub>
                          <m:sup>
                            <m:r>
                              <a:rPr lang="en-US" sz="1800" i="1">
                                <a:effectLst/>
                                <a:latin typeface="Cambria Math" panose="02040503050406030204" pitchFamily="18" charset="0"/>
                                <a:ea typeface="Cambria Math" panose="02040503050406030204" pitchFamily="18" charset="0"/>
                                <a:cs typeface="Times New Roman" panose="02020603050405020304" pitchFamily="18" charset="0"/>
                              </a:rPr>
                              <m:t>(3)</m:t>
                            </m:r>
                          </m:sup>
                        </m:sSubSup>
                      </m:den>
                    </m:f>
                  </m:oMath>
                </a14:m>
                <a:r>
                  <a:rPr lang="en-US" sz="1800" dirty="0">
                    <a:effectLst/>
                    <a:latin typeface="Cambria Math" panose="02040503050406030204" pitchFamily="18" charset="0"/>
                    <a:ea typeface="Cambria Math" panose="02040503050406030204" pitchFamily="18" charset="0"/>
                  </a:rPr>
                  <a:t> = </a:t>
                </a:r>
                <a14:m>
                  <m:oMath xmlns:m="http://schemas.openxmlformats.org/officeDocument/2006/math">
                    <m:f>
                      <m:fPr>
                        <m:ctrlPr>
                          <a:rPr lang="en-CN"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CN"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t>𝑧</m:t>
                            </m:r>
                          </m:e>
                          <m:sub>
                            <m:r>
                              <a:rPr lang="en-US"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t>2</m:t>
                            </m:r>
                          </m:sub>
                          <m:sup>
                            <m:r>
                              <a:rPr lang="en-US"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t>(3)</m:t>
                            </m:r>
                          </m:sup>
                        </m:sSubSup>
                      </m:num>
                      <m:den>
                        <m:r>
                          <a:rPr lang="en-US"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CN"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t>𝑤</m:t>
                            </m:r>
                          </m:e>
                          <m:sub>
                            <m:r>
                              <a:rPr lang="en-US"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t>3,2</m:t>
                            </m:r>
                          </m:sub>
                          <m:sup>
                            <m:r>
                              <a:rPr lang="en-US" sz="1800" i="1">
                                <a:solidFill>
                                  <a:srgbClr val="70AD47"/>
                                </a:solidFill>
                                <a:effectLst/>
                                <a:latin typeface="Cambria Math" panose="02040503050406030204" pitchFamily="18" charset="0"/>
                                <a:ea typeface="Cambria Math" panose="02040503050406030204" pitchFamily="18" charset="0"/>
                                <a:cs typeface="Times New Roman" panose="02020603050405020304" pitchFamily="18" charset="0"/>
                              </a:rPr>
                              <m:t>(3)</m:t>
                            </m:r>
                          </m:sup>
                        </m:sSubSup>
                      </m:den>
                    </m:f>
                    <m:r>
                      <a:rPr lang="en-US" sz="1800" i="1">
                        <a:effectLst/>
                        <a:latin typeface="Cambria Math" panose="02040503050406030204" pitchFamily="18" charset="0"/>
                        <a:ea typeface="Cambria Math" panose="02040503050406030204" pitchFamily="18" charset="0"/>
                        <a:cs typeface="Times New Roman" panose="02020603050405020304" pitchFamily="18" charset="0"/>
                      </a:rPr>
                      <m:t> </m:t>
                    </m:r>
                    <m:f>
                      <m:fPr>
                        <m:ctrlPr>
                          <a:rPr lang="en-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2</m:t>
                            </m:r>
                          </m:sub>
                          <m:sup>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(3)</m:t>
                            </m:r>
                          </m:sup>
                        </m:sSubSup>
                      </m:num>
                      <m:den>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CN"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𝑧</m:t>
                            </m:r>
                          </m:e>
                          <m:sub>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2</m:t>
                            </m:r>
                          </m:sub>
                          <m:sup>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(3)</m:t>
                            </m:r>
                          </m:sup>
                        </m:sSubSup>
                      </m:den>
                    </m:f>
                    <m:r>
                      <a:rPr lang="en-US" sz="1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 </m:t>
                    </m:r>
                    <m:f>
                      <m:fPr>
                        <m:ctrlPr>
                          <a:rPr lang="en-CN" sz="1800" i="1" smtClean="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800" i="1">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1800" i="1">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𝐶</m:t>
                        </m:r>
                      </m:num>
                      <m:den>
                        <m:r>
                          <a:rPr lang="en-US" sz="1800" i="1">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CN" sz="1800" i="1">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800" i="1">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en-US" sz="1800" i="1">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2</m:t>
                            </m:r>
                          </m:sub>
                          <m:sup>
                            <m:r>
                              <a:rPr lang="en-US" sz="1800" i="1">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(3)</m:t>
                            </m:r>
                          </m:sup>
                        </m:sSubSup>
                      </m:den>
                    </m:f>
                  </m:oMath>
                </a14:m>
                <a:r>
                  <a:rPr lang="en-US" sz="1800" dirty="0">
                    <a:solidFill>
                      <a:srgbClr val="FF0000"/>
                    </a:solidFill>
                    <a:effectLst/>
                    <a:latin typeface="Cambria Math" panose="02040503050406030204" pitchFamily="18" charset="0"/>
                    <a:ea typeface="Cambria Math" panose="02040503050406030204" pitchFamily="18" charset="0"/>
                  </a:rPr>
                  <a:t> </a:t>
                </a:r>
                <a:endParaRPr lang="en-CN" dirty="0"/>
              </a:p>
            </p:txBody>
          </p:sp>
        </mc:Choice>
        <mc:Fallback xmlns="">
          <p:sp>
            <p:nvSpPr>
              <p:cNvPr id="11" name="TextBox 10">
                <a:extLst>
                  <a:ext uri="{FF2B5EF4-FFF2-40B4-BE49-F238E27FC236}">
                    <a16:creationId xmlns:a16="http://schemas.microsoft.com/office/drawing/2014/main" id="{ADECE0B2-5C92-04A7-75BB-4525749CC2EE}"/>
                  </a:ext>
                </a:extLst>
              </p:cNvPr>
              <p:cNvSpPr txBox="1">
                <a:spLocks noRot="1" noChangeAspect="1" noMove="1" noResize="1" noEditPoints="1" noAdjustHandles="1" noChangeArrowheads="1" noChangeShapeType="1" noTextEdit="1"/>
              </p:cNvSpPr>
              <p:nvPr/>
            </p:nvSpPr>
            <p:spPr>
              <a:xfrm>
                <a:off x="8351108" y="562169"/>
                <a:ext cx="6190734" cy="689291"/>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E10857B-0738-6413-B50B-CC4966E444C6}"/>
                  </a:ext>
                </a:extLst>
              </p:cNvPr>
              <p:cNvSpPr txBox="1"/>
              <p:nvPr/>
            </p:nvSpPr>
            <p:spPr>
              <a:xfrm>
                <a:off x="471401" y="0"/>
                <a:ext cx="6190734" cy="683392"/>
              </a:xfrm>
              <a:prstGeom prst="rect">
                <a:avLst/>
              </a:prstGeom>
              <a:noFill/>
            </p:spPr>
            <p:txBody>
              <a:bodyPr wrap="square" rtlCol="0">
                <a:spAutoFit/>
              </a:bodyPr>
              <a:lstStyle/>
              <a:p>
                <a:r>
                  <a:rPr lang="en-CN" sz="2000" b="1" dirty="0"/>
                  <a:t>Some math: Gradient calculation of </a:t>
                </a:r>
                <a14:m>
                  <m:oMath xmlns:m="http://schemas.openxmlformats.org/officeDocument/2006/math">
                    <m:f>
                      <m:fPr>
                        <m:ctrlPr>
                          <a:rPr lang="en-CN" sz="2000" b="1" i="1"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m:t>
                        </m:r>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𝑪</m:t>
                        </m:r>
                      </m:num>
                      <m:den>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CN" sz="2000" b="1"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𝒘</m:t>
                            </m:r>
                          </m:e>
                          <m:sub>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𝟑</m:t>
                            </m:r>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m:t>
                            </m:r>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𝟐</m:t>
                            </m:r>
                          </m:sub>
                          <m:sup>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m:t>
                            </m:r>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𝟑</m:t>
                            </m:r>
                            <m:r>
                              <a:rPr lang="en-US" sz="2000" b="1" i="1">
                                <a:effectLst/>
                                <a:latin typeface="Cambria Math" panose="02040503050406030204" pitchFamily="18" charset="0"/>
                                <a:ea typeface="Cambria Math" panose="02040503050406030204" pitchFamily="18" charset="0"/>
                                <a:cs typeface="Times New Roman" panose="02020603050405020304" pitchFamily="18" charset="0"/>
                              </a:rPr>
                              <m:t>)</m:t>
                            </m:r>
                          </m:sup>
                        </m:sSubSup>
                      </m:den>
                    </m:f>
                    <m: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 &amp; </m:t>
                    </m:r>
                  </m:oMath>
                </a14:m>
                <a:r>
                  <a:rPr lang="en-CN" sz="2000" b="1" dirty="0"/>
                  <a:t> </a:t>
                </a:r>
                <a14:m>
                  <m:oMath xmlns:m="http://schemas.openxmlformats.org/officeDocument/2006/math">
                    <m:f>
                      <m:fPr>
                        <m:ctrlPr>
                          <a:rPr lang="en-CN" sz="2000" b="1" i="1" smtClean="0">
                            <a:effectLst/>
                            <a:latin typeface="Cambria Math" panose="02040503050406030204" pitchFamily="18" charset="0"/>
                            <a:cs typeface="Times New Roman" panose="02020603050405020304" pitchFamily="18" charset="0"/>
                          </a:rPr>
                        </m:ctrlPr>
                      </m:fPr>
                      <m:num>
                        <m:r>
                          <a:rPr lang="en-US" sz="20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2000" b="1" i="1">
                            <a:effectLst/>
                            <a:latin typeface="Cambria Math" panose="02040503050406030204" pitchFamily="18" charset="0"/>
                            <a:ea typeface="DengXian" panose="02010600030101010101" pitchFamily="2" charset="-122"/>
                            <a:cs typeface="Times New Roman" panose="02020603050405020304" pitchFamily="18" charset="0"/>
                          </a:rPr>
                          <m:t>𝑪</m:t>
                        </m:r>
                      </m:num>
                      <m:den>
                        <m:r>
                          <a:rPr lang="en-US" sz="2000" b="1" i="1">
                            <a:effectLst/>
                            <a:latin typeface="Cambria Math" panose="02040503050406030204" pitchFamily="18" charset="0"/>
                            <a:ea typeface="DengXian" panose="02010600030101010101" pitchFamily="2" charset="-122"/>
                            <a:cs typeface="Times New Roman" panose="02020603050405020304" pitchFamily="18" charset="0"/>
                          </a:rPr>
                          <m:t>𝝏</m:t>
                        </m:r>
                        <m:sSubSup>
                          <m:sSubSupPr>
                            <m:ctrlPr>
                              <a:rPr lang="en-CN" sz="2000" b="1" i="1">
                                <a:effectLst/>
                                <a:latin typeface="Cambria Math" panose="02040503050406030204" pitchFamily="18" charset="0"/>
                                <a:cs typeface="Times New Roman" panose="02020603050405020304" pitchFamily="18" charset="0"/>
                              </a:rPr>
                            </m:ctrlPr>
                          </m:sSubSupPr>
                          <m:e>
                            <m:r>
                              <a:rPr lang="en-US" sz="2000" b="1" i="1">
                                <a:effectLst/>
                                <a:latin typeface="Cambria Math" panose="02040503050406030204" pitchFamily="18" charset="0"/>
                                <a:ea typeface="DengXian" panose="02010600030101010101" pitchFamily="2" charset="-122"/>
                                <a:cs typeface="Times New Roman" panose="02020603050405020304" pitchFamily="18" charset="0"/>
                              </a:rPr>
                              <m:t>𝒃</m:t>
                            </m:r>
                          </m:e>
                          <m:sub>
                            <m:r>
                              <a:rPr lang="en-US" sz="2000" b="1" i="1">
                                <a:effectLst/>
                                <a:latin typeface="Cambria Math" panose="02040503050406030204" pitchFamily="18" charset="0"/>
                                <a:ea typeface="DengXian" panose="02010600030101010101" pitchFamily="2" charset="-122"/>
                                <a:cs typeface="Times New Roman" panose="02020603050405020304" pitchFamily="18" charset="0"/>
                              </a:rPr>
                              <m:t>𝒋</m:t>
                            </m:r>
                          </m:sub>
                          <m:sup>
                            <m:r>
                              <a:rPr lang="en-US" sz="2000" b="1" i="1">
                                <a:effectLst/>
                                <a:latin typeface="Cambria Math" panose="02040503050406030204" pitchFamily="18" charset="0"/>
                                <a:ea typeface="DengXian" panose="02010600030101010101" pitchFamily="2" charset="-122"/>
                                <a:cs typeface="Times New Roman" panose="02020603050405020304" pitchFamily="18" charset="0"/>
                              </a:rPr>
                              <m:t>(</m:t>
                            </m:r>
                            <m:r>
                              <a:rPr lang="en-US" sz="2000" b="1" i="1">
                                <a:effectLst/>
                                <a:latin typeface="Cambria Math" panose="02040503050406030204" pitchFamily="18" charset="0"/>
                                <a:ea typeface="DengXian" panose="02010600030101010101" pitchFamily="2" charset="-122"/>
                                <a:cs typeface="Times New Roman" panose="02020603050405020304" pitchFamily="18" charset="0"/>
                              </a:rPr>
                              <m:t>𝟑</m:t>
                            </m:r>
                            <m:r>
                              <a:rPr lang="en-US" sz="2000" b="1" i="1">
                                <a:effectLst/>
                                <a:latin typeface="Cambria Math" panose="02040503050406030204" pitchFamily="18" charset="0"/>
                                <a:ea typeface="DengXian" panose="02010600030101010101" pitchFamily="2" charset="-122"/>
                                <a:cs typeface="Times New Roman" panose="02020603050405020304" pitchFamily="18" charset="0"/>
                              </a:rPr>
                              <m:t>)</m:t>
                            </m:r>
                          </m:sup>
                        </m:sSubSup>
                      </m:den>
                    </m:f>
                  </m:oMath>
                </a14:m>
                <a:r>
                  <a:rPr lang="en-CN" sz="2000" b="1" dirty="0"/>
                  <a:t>  </a:t>
                </a:r>
              </a:p>
            </p:txBody>
          </p:sp>
        </mc:Choice>
        <mc:Fallback xmlns="">
          <p:sp>
            <p:nvSpPr>
              <p:cNvPr id="12" name="TextBox 11">
                <a:extLst>
                  <a:ext uri="{FF2B5EF4-FFF2-40B4-BE49-F238E27FC236}">
                    <a16:creationId xmlns:a16="http://schemas.microsoft.com/office/drawing/2014/main" id="{6E10857B-0738-6413-B50B-CC4966E444C6}"/>
                  </a:ext>
                </a:extLst>
              </p:cNvPr>
              <p:cNvSpPr txBox="1">
                <a:spLocks noRot="1" noChangeAspect="1" noMove="1" noResize="1" noEditPoints="1" noAdjustHandles="1" noChangeArrowheads="1" noChangeShapeType="1" noTextEdit="1"/>
              </p:cNvSpPr>
              <p:nvPr/>
            </p:nvSpPr>
            <p:spPr>
              <a:xfrm>
                <a:off x="471401" y="0"/>
                <a:ext cx="6190734" cy="683392"/>
              </a:xfrm>
              <a:prstGeom prst="rect">
                <a:avLst/>
              </a:prstGeom>
              <a:blipFill>
                <a:blip r:embed="rId6"/>
                <a:stretch>
                  <a:fillRect l="-818" b="-3704"/>
                </a:stretch>
              </a:blipFill>
            </p:spPr>
            <p:txBody>
              <a:bodyPr/>
              <a:lstStyle/>
              <a:p>
                <a:r>
                  <a:rPr lang="en-CN">
                    <a:noFill/>
                  </a:rPr>
                  <a:t> </a:t>
                </a:r>
              </a:p>
            </p:txBody>
          </p:sp>
        </mc:Fallback>
      </mc:AlternateContent>
    </p:spTree>
    <p:extLst>
      <p:ext uri="{BB962C8B-B14F-4D97-AF65-F5344CB8AC3E}">
        <p14:creationId xmlns:p14="http://schemas.microsoft.com/office/powerpoint/2010/main" val="1291515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website&#10;&#10;Description automatically generated">
            <a:extLst>
              <a:ext uri="{FF2B5EF4-FFF2-40B4-BE49-F238E27FC236}">
                <a16:creationId xmlns:a16="http://schemas.microsoft.com/office/drawing/2014/main" id="{711E7B81-401B-D754-2048-4B9693F85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990" y="811279"/>
            <a:ext cx="9408391" cy="2617721"/>
          </a:xfrm>
          <a:prstGeom prst="rect">
            <a:avLst/>
          </a:prstGeom>
        </p:spPr>
      </p:pic>
      <p:pic>
        <p:nvPicPr>
          <p:cNvPr id="3" name="图片 7">
            <a:extLst>
              <a:ext uri="{FF2B5EF4-FFF2-40B4-BE49-F238E27FC236}">
                <a16:creationId xmlns:a16="http://schemas.microsoft.com/office/drawing/2014/main" id="{56344F38-DF1A-63B8-CC97-109046899A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5125" y="3490946"/>
            <a:ext cx="4223188" cy="3077932"/>
          </a:xfrm>
          <a:prstGeom prst="rect">
            <a:avLst/>
          </a:prstGeom>
          <a:noFill/>
        </p:spPr>
      </p:pic>
      <p:sp>
        <p:nvSpPr>
          <p:cNvPr id="5" name="TextBox 4">
            <a:extLst>
              <a:ext uri="{FF2B5EF4-FFF2-40B4-BE49-F238E27FC236}">
                <a16:creationId xmlns:a16="http://schemas.microsoft.com/office/drawing/2014/main" id="{B8BA78D0-52A9-7D24-8615-F92E50F15CB8}"/>
              </a:ext>
            </a:extLst>
          </p:cNvPr>
          <p:cNvSpPr txBox="1"/>
          <p:nvPr/>
        </p:nvSpPr>
        <p:spPr>
          <a:xfrm>
            <a:off x="9017345" y="3429000"/>
            <a:ext cx="6098058" cy="3046988"/>
          </a:xfrm>
          <a:prstGeom prst="rect">
            <a:avLst/>
          </a:prstGeom>
          <a:noFill/>
        </p:spPr>
        <p:txBody>
          <a:bodyPr wrap="square">
            <a:spAutoFit/>
          </a:bodyPr>
          <a:lstStyle/>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1.26511553e-11</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3.34848538e-11</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2.27058594e-09</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7.83632743e-07</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1.64589414e-12</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1.47751115e-13</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2.11127085e-19</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b="1" kern="100" dirty="0">
                <a:solidFill>
                  <a:srgbClr val="00B050"/>
                </a:solidFill>
                <a:effectLst/>
                <a:latin typeface="Courier New" panose="02070309020205020404" pitchFamily="49" charset="0"/>
                <a:ea typeface="DengXian" panose="02010600030101010101" pitchFamily="2" charset="-122"/>
                <a:cs typeface="Times New Roman" panose="02020603050405020304" pitchFamily="18" charset="0"/>
              </a:rPr>
              <a:t>9.99999166e-01</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1.92158459e-11</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l"/>
            <a:r>
              <a:rPr lang="en-US" sz="1600" kern="100" dirty="0">
                <a:effectLst/>
                <a:latin typeface="Courier New" panose="02070309020205020404" pitchFamily="49" charset="0"/>
                <a:ea typeface="DengXian" panose="02010600030101010101" pitchFamily="2" charset="-122"/>
                <a:cs typeface="Times New Roman" panose="02020603050405020304" pitchFamily="18" charset="0"/>
              </a:rPr>
              <a:t>1.27989965e-08</a:t>
            </a:r>
            <a:endParaRPr lang="en-CN" sz="16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lang="en-US" sz="1600" dirty="0">
                <a:effectLst/>
                <a:latin typeface="Courier New" panose="02070309020205020404" pitchFamily="49" charset="0"/>
                <a:ea typeface="DengXian" panose="02010600030101010101" pitchFamily="2" charset="-122"/>
              </a:rPr>
              <a:t>]</a:t>
            </a:r>
            <a:r>
              <a:rPr lang="en-CN" sz="1600" dirty="0">
                <a:effectLst/>
              </a:rPr>
              <a:t> </a:t>
            </a:r>
            <a:endParaRPr lang="en-CN" sz="1600" dirty="0"/>
          </a:p>
        </p:txBody>
      </p:sp>
      <p:pic>
        <p:nvPicPr>
          <p:cNvPr id="6" name="图片 14" descr="图片包含 图表&#10;&#10;描述已自动生成">
            <a:extLst>
              <a:ext uri="{FF2B5EF4-FFF2-40B4-BE49-F238E27FC236}">
                <a16:creationId xmlns:a16="http://schemas.microsoft.com/office/drawing/2014/main" id="{7A1B57B4-807B-AEA6-F214-81A4B6806D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1413" y="4391551"/>
            <a:ext cx="1009282" cy="907390"/>
          </a:xfrm>
          <a:prstGeom prst="rect">
            <a:avLst/>
          </a:prstGeom>
        </p:spPr>
      </p:pic>
      <p:sp>
        <p:nvSpPr>
          <p:cNvPr id="9" name="Right Arrow 8">
            <a:extLst>
              <a:ext uri="{FF2B5EF4-FFF2-40B4-BE49-F238E27FC236}">
                <a16:creationId xmlns:a16="http://schemas.microsoft.com/office/drawing/2014/main" id="{83E6FE7F-595C-83CD-DD8F-708993E0B6A1}"/>
              </a:ext>
            </a:extLst>
          </p:cNvPr>
          <p:cNvSpPr/>
          <p:nvPr/>
        </p:nvSpPr>
        <p:spPr>
          <a:xfrm>
            <a:off x="8043031" y="4737998"/>
            <a:ext cx="691978" cy="107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TextBox 9">
            <a:extLst>
              <a:ext uri="{FF2B5EF4-FFF2-40B4-BE49-F238E27FC236}">
                <a16:creationId xmlns:a16="http://schemas.microsoft.com/office/drawing/2014/main" id="{42F25DF7-7F07-3D8C-9622-B3113CAD1A27}"/>
              </a:ext>
            </a:extLst>
          </p:cNvPr>
          <p:cNvSpPr txBox="1"/>
          <p:nvPr/>
        </p:nvSpPr>
        <p:spPr>
          <a:xfrm>
            <a:off x="306644" y="69128"/>
            <a:ext cx="3672231" cy="400110"/>
          </a:xfrm>
          <a:prstGeom prst="rect">
            <a:avLst/>
          </a:prstGeom>
          <a:noFill/>
        </p:spPr>
        <p:txBody>
          <a:bodyPr wrap="square" rtlCol="0">
            <a:spAutoFit/>
          </a:bodyPr>
          <a:lstStyle/>
          <a:p>
            <a:r>
              <a:rPr lang="en-CN" sz="2000" b="1" dirty="0"/>
              <a:t>Training &amp; Prediction</a:t>
            </a:r>
          </a:p>
        </p:txBody>
      </p:sp>
    </p:spTree>
    <p:extLst>
      <p:ext uri="{BB962C8B-B14F-4D97-AF65-F5344CB8AC3E}">
        <p14:creationId xmlns:p14="http://schemas.microsoft.com/office/powerpoint/2010/main" val="3029195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ype of Deep Neural Network: Convolution Neural Network">
            <a:extLst>
              <a:ext uri="{FF2B5EF4-FFF2-40B4-BE49-F238E27FC236}">
                <a16:creationId xmlns:a16="http://schemas.microsoft.com/office/drawing/2014/main" id="{44E8AB48-A245-CBA5-BF2D-E9B0D97C0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906" y="-3861"/>
            <a:ext cx="4423157" cy="264522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0E9939F7-8E08-26D9-15E8-A9688B4AB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665" y="111900"/>
            <a:ext cx="4067430" cy="10661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BCA441-2704-16F5-4622-E5ECE0433F1F}"/>
              </a:ext>
            </a:extLst>
          </p:cNvPr>
          <p:cNvSpPr txBox="1"/>
          <p:nvPr/>
        </p:nvSpPr>
        <p:spPr>
          <a:xfrm>
            <a:off x="5735369" y="1371571"/>
            <a:ext cx="1272746" cy="369332"/>
          </a:xfrm>
          <a:prstGeom prst="rect">
            <a:avLst/>
          </a:prstGeom>
          <a:noFill/>
        </p:spPr>
        <p:txBody>
          <a:bodyPr wrap="square" rtlCol="0">
            <a:spAutoFit/>
          </a:bodyPr>
          <a:lstStyle/>
          <a:p>
            <a:r>
              <a:rPr lang="en-CN" dirty="0"/>
              <a:t>RNN/LSTM:</a:t>
            </a:r>
          </a:p>
        </p:txBody>
      </p:sp>
      <p:sp>
        <p:nvSpPr>
          <p:cNvPr id="6" name="Rounded Rectangle 5">
            <a:extLst>
              <a:ext uri="{FF2B5EF4-FFF2-40B4-BE49-F238E27FC236}">
                <a16:creationId xmlns:a16="http://schemas.microsoft.com/office/drawing/2014/main" id="{7E41BB2C-EBAA-BF39-7871-7DED92A12463}"/>
              </a:ext>
            </a:extLst>
          </p:cNvPr>
          <p:cNvSpPr/>
          <p:nvPr/>
        </p:nvSpPr>
        <p:spPr>
          <a:xfrm>
            <a:off x="247135" y="4705357"/>
            <a:ext cx="2244811" cy="1556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Earlier methods:</a:t>
            </a:r>
          </a:p>
          <a:p>
            <a:pPr algn="ctr"/>
            <a:r>
              <a:rPr lang="en-CN" dirty="0"/>
              <a:t>MCP, Perceptron</a:t>
            </a:r>
          </a:p>
          <a:p>
            <a:pPr algn="ctr"/>
            <a:r>
              <a:rPr lang="en-CN" dirty="0"/>
              <a:t>Feed forward NN</a:t>
            </a:r>
          </a:p>
        </p:txBody>
      </p:sp>
      <p:sp>
        <p:nvSpPr>
          <p:cNvPr id="7" name="Rounded Rectangle 6">
            <a:extLst>
              <a:ext uri="{FF2B5EF4-FFF2-40B4-BE49-F238E27FC236}">
                <a16:creationId xmlns:a16="http://schemas.microsoft.com/office/drawing/2014/main" id="{3B44B3A8-CD43-39F3-3A55-9EFA6C1D60A3}"/>
              </a:ext>
            </a:extLst>
          </p:cNvPr>
          <p:cNvSpPr/>
          <p:nvPr/>
        </p:nvSpPr>
        <p:spPr>
          <a:xfrm>
            <a:off x="3744098" y="4705356"/>
            <a:ext cx="1985318" cy="1556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a:p>
            <a:pPr algn="ctr"/>
            <a:r>
              <a:rPr lang="en-CN" dirty="0"/>
              <a:t>Seq2Seq:</a:t>
            </a:r>
          </a:p>
          <a:p>
            <a:pPr algn="ctr"/>
            <a:r>
              <a:rPr lang="en-CN" dirty="0"/>
              <a:t>RNN</a:t>
            </a:r>
          </a:p>
          <a:p>
            <a:pPr algn="ctr"/>
            <a:r>
              <a:rPr lang="en-CN" dirty="0"/>
              <a:t>LSTM</a:t>
            </a:r>
          </a:p>
        </p:txBody>
      </p:sp>
      <p:sp>
        <p:nvSpPr>
          <p:cNvPr id="8" name="Rounded Rectangle 7">
            <a:extLst>
              <a:ext uri="{FF2B5EF4-FFF2-40B4-BE49-F238E27FC236}">
                <a16:creationId xmlns:a16="http://schemas.microsoft.com/office/drawing/2014/main" id="{605F18CD-813B-237E-F90F-2B01F28AE5B0}"/>
              </a:ext>
            </a:extLst>
          </p:cNvPr>
          <p:cNvSpPr/>
          <p:nvPr/>
        </p:nvSpPr>
        <p:spPr>
          <a:xfrm>
            <a:off x="6981568" y="4705357"/>
            <a:ext cx="1985318" cy="1556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Transformer:</a:t>
            </a:r>
          </a:p>
          <a:p>
            <a:pPr algn="ctr"/>
            <a:r>
              <a:rPr lang="en-CN" dirty="0"/>
              <a:t>GPT-1,2,3</a:t>
            </a:r>
          </a:p>
          <a:p>
            <a:pPr algn="ctr"/>
            <a:r>
              <a:rPr lang="en-CN" dirty="0"/>
              <a:t>Bert, T5</a:t>
            </a:r>
          </a:p>
        </p:txBody>
      </p:sp>
      <p:sp>
        <p:nvSpPr>
          <p:cNvPr id="9" name="Rounded Rectangle 8">
            <a:extLst>
              <a:ext uri="{FF2B5EF4-FFF2-40B4-BE49-F238E27FC236}">
                <a16:creationId xmlns:a16="http://schemas.microsoft.com/office/drawing/2014/main" id="{F10E8FB3-BE7B-27F4-EDF1-CF478D199C96}"/>
              </a:ext>
            </a:extLst>
          </p:cNvPr>
          <p:cNvSpPr/>
          <p:nvPr/>
        </p:nvSpPr>
        <p:spPr>
          <a:xfrm>
            <a:off x="10219038" y="4668229"/>
            <a:ext cx="1795848" cy="15569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t>ChatGPT</a:t>
            </a:r>
          </a:p>
        </p:txBody>
      </p:sp>
      <p:cxnSp>
        <p:nvCxnSpPr>
          <p:cNvPr id="11" name="Straight Arrow Connector 10">
            <a:extLst>
              <a:ext uri="{FF2B5EF4-FFF2-40B4-BE49-F238E27FC236}">
                <a16:creationId xmlns:a16="http://schemas.microsoft.com/office/drawing/2014/main" id="{3A82A4E6-4783-A61B-FE64-DB22A61FA5FE}"/>
              </a:ext>
            </a:extLst>
          </p:cNvPr>
          <p:cNvCxnSpPr>
            <a:cxnSpLocks/>
          </p:cNvCxnSpPr>
          <p:nvPr/>
        </p:nvCxnSpPr>
        <p:spPr>
          <a:xfrm>
            <a:off x="2590801" y="5496191"/>
            <a:ext cx="115329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CBDC06-A2A4-A48E-CA13-641C09A689B7}"/>
              </a:ext>
            </a:extLst>
          </p:cNvPr>
          <p:cNvCxnSpPr>
            <a:cxnSpLocks/>
          </p:cNvCxnSpPr>
          <p:nvPr/>
        </p:nvCxnSpPr>
        <p:spPr>
          <a:xfrm>
            <a:off x="5828271" y="5496191"/>
            <a:ext cx="115329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85F10F-1DBE-3A74-80B5-317FE13A62FE}"/>
              </a:ext>
            </a:extLst>
          </p:cNvPr>
          <p:cNvCxnSpPr>
            <a:cxnSpLocks/>
          </p:cNvCxnSpPr>
          <p:nvPr/>
        </p:nvCxnSpPr>
        <p:spPr>
          <a:xfrm>
            <a:off x="9065741" y="5450884"/>
            <a:ext cx="115329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DDAFFA-7C2C-1174-369D-824CF817FB4D}"/>
              </a:ext>
            </a:extLst>
          </p:cNvPr>
          <p:cNvSpPr txBox="1"/>
          <p:nvPr/>
        </p:nvSpPr>
        <p:spPr>
          <a:xfrm>
            <a:off x="2535195" y="5077372"/>
            <a:ext cx="1264509" cy="369332"/>
          </a:xfrm>
          <a:prstGeom prst="rect">
            <a:avLst/>
          </a:prstGeom>
          <a:noFill/>
        </p:spPr>
        <p:txBody>
          <a:bodyPr wrap="square" rtlCol="0">
            <a:spAutoFit/>
          </a:bodyPr>
          <a:lstStyle/>
          <a:p>
            <a:r>
              <a:rPr lang="en-CN" dirty="0"/>
              <a:t>word2vec</a:t>
            </a:r>
          </a:p>
        </p:txBody>
      </p:sp>
      <p:sp>
        <p:nvSpPr>
          <p:cNvPr id="16" name="TextBox 15">
            <a:extLst>
              <a:ext uri="{FF2B5EF4-FFF2-40B4-BE49-F238E27FC236}">
                <a16:creationId xmlns:a16="http://schemas.microsoft.com/office/drawing/2014/main" id="{27601197-4412-EAFE-D41E-5DBA9C944839}"/>
              </a:ext>
            </a:extLst>
          </p:cNvPr>
          <p:cNvSpPr txBox="1"/>
          <p:nvPr/>
        </p:nvSpPr>
        <p:spPr>
          <a:xfrm>
            <a:off x="5828271" y="4764966"/>
            <a:ext cx="1264509" cy="646331"/>
          </a:xfrm>
          <a:prstGeom prst="rect">
            <a:avLst/>
          </a:prstGeom>
          <a:noFill/>
        </p:spPr>
        <p:txBody>
          <a:bodyPr wrap="square" rtlCol="0">
            <a:spAutoFit/>
          </a:bodyPr>
          <a:lstStyle/>
          <a:p>
            <a:r>
              <a:rPr lang="en-US" dirty="0"/>
              <a:t>S</a:t>
            </a:r>
            <a:r>
              <a:rPr lang="en-CN" dirty="0"/>
              <a:t>elf-</a:t>
            </a:r>
          </a:p>
          <a:p>
            <a:r>
              <a:rPr lang="en-US" dirty="0"/>
              <a:t>A</a:t>
            </a:r>
            <a:r>
              <a:rPr lang="en-CN" dirty="0"/>
              <a:t>ttention</a:t>
            </a:r>
          </a:p>
        </p:txBody>
      </p:sp>
      <p:sp>
        <p:nvSpPr>
          <p:cNvPr id="17" name="TextBox 16">
            <a:extLst>
              <a:ext uri="{FF2B5EF4-FFF2-40B4-BE49-F238E27FC236}">
                <a16:creationId xmlns:a16="http://schemas.microsoft.com/office/drawing/2014/main" id="{D28AA173-0030-DEDF-0F5B-C4C24C217757}"/>
              </a:ext>
            </a:extLst>
          </p:cNvPr>
          <p:cNvSpPr txBox="1"/>
          <p:nvPr/>
        </p:nvSpPr>
        <p:spPr>
          <a:xfrm>
            <a:off x="9084275" y="4995677"/>
            <a:ext cx="1264509" cy="369332"/>
          </a:xfrm>
          <a:prstGeom prst="rect">
            <a:avLst/>
          </a:prstGeom>
          <a:noFill/>
        </p:spPr>
        <p:txBody>
          <a:bodyPr wrap="square" rtlCol="0">
            <a:spAutoFit/>
          </a:bodyPr>
          <a:lstStyle/>
          <a:p>
            <a:r>
              <a:rPr lang="en-CN" dirty="0"/>
              <a:t>RLHF</a:t>
            </a:r>
          </a:p>
        </p:txBody>
      </p:sp>
      <p:sp>
        <p:nvSpPr>
          <p:cNvPr id="19" name="TextBox 18">
            <a:extLst>
              <a:ext uri="{FF2B5EF4-FFF2-40B4-BE49-F238E27FC236}">
                <a16:creationId xmlns:a16="http://schemas.microsoft.com/office/drawing/2014/main" id="{29BD5342-E649-D373-C0FD-5DF5ECDA5DB6}"/>
              </a:ext>
            </a:extLst>
          </p:cNvPr>
          <p:cNvSpPr txBox="1"/>
          <p:nvPr/>
        </p:nvSpPr>
        <p:spPr>
          <a:xfrm>
            <a:off x="6730313" y="6225180"/>
            <a:ext cx="2529016" cy="646331"/>
          </a:xfrm>
          <a:prstGeom prst="rect">
            <a:avLst/>
          </a:prstGeom>
          <a:noFill/>
        </p:spPr>
        <p:txBody>
          <a:bodyPr wrap="square">
            <a:spAutoFit/>
          </a:bodyPr>
          <a:lstStyle/>
          <a:p>
            <a:r>
              <a:rPr lang="en-US" dirty="0"/>
              <a:t>S</a:t>
            </a:r>
            <a:r>
              <a:rPr lang="en-CN" dirty="0"/>
              <a:t>elf-supervised learning</a:t>
            </a:r>
          </a:p>
          <a:p>
            <a:r>
              <a:rPr lang="en-CN" dirty="0"/>
              <a:t>Fine-tuning tasks</a:t>
            </a:r>
          </a:p>
        </p:txBody>
      </p:sp>
      <p:pic>
        <p:nvPicPr>
          <p:cNvPr id="4112" name="Picture 16" descr="ResNet Architecture. For conv layers, filter size and number of filters are mentioned. ’/2’ indicates downsampling of the image size by half">
            <a:extLst>
              <a:ext uri="{FF2B5EF4-FFF2-40B4-BE49-F238E27FC236}">
                <a16:creationId xmlns:a16="http://schemas.microsoft.com/office/drawing/2014/main" id="{DD73F3F5-6340-183E-8F61-1F4CDACD3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90" y="2711923"/>
            <a:ext cx="5282893" cy="153514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CD7D6E4-22CF-198A-5E9C-35EFBB7B4B20}"/>
              </a:ext>
            </a:extLst>
          </p:cNvPr>
          <p:cNvSpPr txBox="1"/>
          <p:nvPr/>
        </p:nvSpPr>
        <p:spPr>
          <a:xfrm>
            <a:off x="197708" y="631519"/>
            <a:ext cx="790833" cy="369332"/>
          </a:xfrm>
          <a:prstGeom prst="rect">
            <a:avLst/>
          </a:prstGeom>
          <a:noFill/>
        </p:spPr>
        <p:txBody>
          <a:bodyPr wrap="square" rtlCol="0">
            <a:spAutoFit/>
          </a:bodyPr>
          <a:lstStyle/>
          <a:p>
            <a:r>
              <a:rPr lang="en-CN" dirty="0"/>
              <a:t>CNN:</a:t>
            </a:r>
          </a:p>
        </p:txBody>
      </p:sp>
      <p:sp>
        <p:nvSpPr>
          <p:cNvPr id="23" name="TextBox 22">
            <a:extLst>
              <a:ext uri="{FF2B5EF4-FFF2-40B4-BE49-F238E27FC236}">
                <a16:creationId xmlns:a16="http://schemas.microsoft.com/office/drawing/2014/main" id="{F2745CE1-209D-99B9-49EE-533063B64A1F}"/>
              </a:ext>
            </a:extLst>
          </p:cNvPr>
          <p:cNvSpPr txBox="1"/>
          <p:nvPr/>
        </p:nvSpPr>
        <p:spPr>
          <a:xfrm>
            <a:off x="5550242" y="147038"/>
            <a:ext cx="790833" cy="369332"/>
          </a:xfrm>
          <a:prstGeom prst="rect">
            <a:avLst/>
          </a:prstGeom>
          <a:noFill/>
        </p:spPr>
        <p:txBody>
          <a:bodyPr wrap="square" rtlCol="0">
            <a:spAutoFit/>
          </a:bodyPr>
          <a:lstStyle/>
          <a:p>
            <a:r>
              <a:rPr lang="en-CN" dirty="0"/>
              <a:t>RNN:</a:t>
            </a:r>
          </a:p>
        </p:txBody>
      </p:sp>
      <p:sp>
        <p:nvSpPr>
          <p:cNvPr id="24" name="TextBox 23">
            <a:extLst>
              <a:ext uri="{FF2B5EF4-FFF2-40B4-BE49-F238E27FC236}">
                <a16:creationId xmlns:a16="http://schemas.microsoft.com/office/drawing/2014/main" id="{8DD60535-D0BB-8E3E-886E-4932033A6D62}"/>
              </a:ext>
            </a:extLst>
          </p:cNvPr>
          <p:cNvSpPr txBox="1"/>
          <p:nvPr/>
        </p:nvSpPr>
        <p:spPr>
          <a:xfrm>
            <a:off x="197708" y="2711923"/>
            <a:ext cx="1062681" cy="369332"/>
          </a:xfrm>
          <a:prstGeom prst="rect">
            <a:avLst/>
          </a:prstGeom>
          <a:noFill/>
        </p:spPr>
        <p:txBody>
          <a:bodyPr wrap="square" rtlCol="0">
            <a:spAutoFit/>
          </a:bodyPr>
          <a:lstStyle/>
          <a:p>
            <a:r>
              <a:rPr lang="en-CN" dirty="0"/>
              <a:t>ResNet:</a:t>
            </a:r>
          </a:p>
        </p:txBody>
      </p:sp>
      <p:sp>
        <p:nvSpPr>
          <p:cNvPr id="25" name="TextBox 24">
            <a:extLst>
              <a:ext uri="{FF2B5EF4-FFF2-40B4-BE49-F238E27FC236}">
                <a16:creationId xmlns:a16="http://schemas.microsoft.com/office/drawing/2014/main" id="{52F6ED24-9E37-C0B4-2024-3CC04F01096E}"/>
              </a:ext>
            </a:extLst>
          </p:cNvPr>
          <p:cNvSpPr txBox="1"/>
          <p:nvPr/>
        </p:nvSpPr>
        <p:spPr>
          <a:xfrm>
            <a:off x="197708" y="4317632"/>
            <a:ext cx="3101546" cy="369332"/>
          </a:xfrm>
          <a:prstGeom prst="rect">
            <a:avLst/>
          </a:prstGeom>
          <a:noFill/>
        </p:spPr>
        <p:txBody>
          <a:bodyPr wrap="square" rtlCol="0">
            <a:spAutoFit/>
          </a:bodyPr>
          <a:lstStyle/>
          <a:p>
            <a:r>
              <a:rPr lang="en-CN" dirty="0"/>
              <a:t>NLP evolution: </a:t>
            </a:r>
          </a:p>
        </p:txBody>
      </p:sp>
      <p:sp>
        <p:nvSpPr>
          <p:cNvPr id="27" name="TextBox 26">
            <a:extLst>
              <a:ext uri="{FF2B5EF4-FFF2-40B4-BE49-F238E27FC236}">
                <a16:creationId xmlns:a16="http://schemas.microsoft.com/office/drawing/2014/main" id="{619A1187-6CB8-2EAE-1BF4-BDA64B49A42F}"/>
              </a:ext>
            </a:extLst>
          </p:cNvPr>
          <p:cNvSpPr txBox="1"/>
          <p:nvPr/>
        </p:nvSpPr>
        <p:spPr>
          <a:xfrm>
            <a:off x="81941" y="16313"/>
            <a:ext cx="3672231" cy="400110"/>
          </a:xfrm>
          <a:prstGeom prst="rect">
            <a:avLst/>
          </a:prstGeom>
          <a:noFill/>
        </p:spPr>
        <p:txBody>
          <a:bodyPr wrap="square" rtlCol="0">
            <a:spAutoFit/>
          </a:bodyPr>
          <a:lstStyle/>
          <a:p>
            <a:r>
              <a:rPr lang="en-CN" sz="2000" b="1" dirty="0"/>
              <a:t>DNN models</a:t>
            </a:r>
          </a:p>
        </p:txBody>
      </p:sp>
      <p:pic>
        <p:nvPicPr>
          <p:cNvPr id="28" name="Picture 6">
            <a:extLst>
              <a:ext uri="{FF2B5EF4-FFF2-40B4-BE49-F238E27FC236}">
                <a16:creationId xmlns:a16="http://schemas.microsoft.com/office/drawing/2014/main" id="{D71D8E7E-4EB1-9A96-CBC4-47D885C67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4541" y="1203419"/>
            <a:ext cx="3458467" cy="16163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Examples of generative models. From top to bottom: Variational... |  Download Scientific Diagram">
            <a:extLst>
              <a:ext uri="{FF2B5EF4-FFF2-40B4-BE49-F238E27FC236}">
                <a16:creationId xmlns:a16="http://schemas.microsoft.com/office/drawing/2014/main" id="{69002A91-DC60-2CCC-A75A-E626E1F84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2938124"/>
            <a:ext cx="2943043" cy="152691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6AA8BFAC-2FC3-E276-CADA-4662C1B9ECAF}"/>
              </a:ext>
            </a:extLst>
          </p:cNvPr>
          <p:cNvSpPr txBox="1"/>
          <p:nvPr/>
        </p:nvSpPr>
        <p:spPr>
          <a:xfrm>
            <a:off x="5848383" y="2633309"/>
            <a:ext cx="2854410" cy="369332"/>
          </a:xfrm>
          <a:prstGeom prst="rect">
            <a:avLst/>
          </a:prstGeom>
          <a:noFill/>
        </p:spPr>
        <p:txBody>
          <a:bodyPr wrap="square" rtlCol="0">
            <a:spAutoFit/>
          </a:bodyPr>
          <a:lstStyle/>
          <a:p>
            <a:r>
              <a:rPr lang="en-CN" dirty="0"/>
              <a:t>VAE, GAN, Diffusion Model:</a:t>
            </a:r>
          </a:p>
        </p:txBody>
      </p:sp>
      <p:pic>
        <p:nvPicPr>
          <p:cNvPr id="4114" name="Picture 18">
            <a:extLst>
              <a:ext uri="{FF2B5EF4-FFF2-40B4-BE49-F238E27FC236}">
                <a16:creationId xmlns:a16="http://schemas.microsoft.com/office/drawing/2014/main" id="{D6395AC5-AA16-D4F4-16B1-E655519E1D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5367" y="2983177"/>
            <a:ext cx="2815282" cy="1402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736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96AFB3C9-FD19-B6DC-CE04-BB3773BCF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89" y="160639"/>
            <a:ext cx="5521968" cy="410583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E39455A8-1CA5-269C-9B02-082A07CED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2" y="4482223"/>
            <a:ext cx="5142470" cy="20174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02DF26-600F-4D59-8C88-6AAC67B6633F}"/>
              </a:ext>
            </a:extLst>
          </p:cNvPr>
          <p:cNvSpPr txBox="1"/>
          <p:nvPr/>
        </p:nvSpPr>
        <p:spPr>
          <a:xfrm>
            <a:off x="6339016" y="3719383"/>
            <a:ext cx="4683211" cy="4524315"/>
          </a:xfrm>
          <a:prstGeom prst="rect">
            <a:avLst/>
          </a:prstGeom>
          <a:noFill/>
        </p:spPr>
        <p:txBody>
          <a:bodyPr wrap="square" rtlCol="0">
            <a:spAutoFit/>
          </a:bodyPr>
          <a:lstStyle/>
          <a:p>
            <a:r>
              <a:rPr lang="en-CN" dirty="0"/>
              <a:t>GPT-3: 175 billion, openai</a:t>
            </a:r>
          </a:p>
          <a:p>
            <a:r>
              <a:rPr lang="en-CN" dirty="0"/>
              <a:t>LaMDA: 137 billion, google</a:t>
            </a:r>
          </a:p>
          <a:p>
            <a:r>
              <a:rPr lang="en-CN" dirty="0"/>
              <a:t>MT-NLG: 530 billion, microsoft, nvidia</a:t>
            </a:r>
          </a:p>
          <a:p>
            <a:r>
              <a:rPr lang="en-CN" dirty="0"/>
              <a:t>WuDao2: 1.7 trillion, BAAI</a:t>
            </a:r>
          </a:p>
          <a:p>
            <a:r>
              <a:rPr lang="en-US" dirty="0"/>
              <a:t>G</a:t>
            </a:r>
            <a:r>
              <a:rPr lang="en-CN" dirty="0"/>
              <a:t>ohper: 280 billion, deepmind</a:t>
            </a:r>
          </a:p>
          <a:p>
            <a:r>
              <a:rPr lang="en-CN" dirty="0"/>
              <a:t>Gato: 79 million, deepmind</a:t>
            </a:r>
          </a:p>
          <a:p>
            <a:r>
              <a:rPr lang="en-CN" dirty="0"/>
              <a:t>AlphaFold: 21 million, deepmind</a:t>
            </a:r>
          </a:p>
          <a:p>
            <a:r>
              <a:rPr lang="en-CN" dirty="0"/>
              <a:t>ESMFold: 15 billion, meta</a:t>
            </a:r>
          </a:p>
          <a:p>
            <a:r>
              <a:rPr lang="en-CN" dirty="0"/>
              <a:t>Bloom: 176 billion, hugging face, bigscience</a:t>
            </a:r>
          </a:p>
          <a:p>
            <a:r>
              <a:rPr lang="en-CN" dirty="0"/>
              <a:t>T5: 11 billion, huggingface/Google</a:t>
            </a:r>
          </a:p>
          <a:p>
            <a:r>
              <a:rPr lang="en-CN" dirty="0"/>
              <a:t>Ernie: 260 billion, baidu</a:t>
            </a:r>
          </a:p>
          <a:p>
            <a:endParaRPr lang="en-CN" dirty="0"/>
          </a:p>
          <a:p>
            <a:endParaRPr lang="en-CN" dirty="0"/>
          </a:p>
          <a:p>
            <a:endParaRPr lang="en-CN" dirty="0"/>
          </a:p>
          <a:p>
            <a:endParaRPr lang="en-CN" dirty="0"/>
          </a:p>
          <a:p>
            <a:endParaRPr lang="en-CN" dirty="0"/>
          </a:p>
        </p:txBody>
      </p:sp>
      <p:pic>
        <p:nvPicPr>
          <p:cNvPr id="5124" name="Picture 4">
            <a:extLst>
              <a:ext uri="{FF2B5EF4-FFF2-40B4-BE49-F238E27FC236}">
                <a16:creationId xmlns:a16="http://schemas.microsoft.com/office/drawing/2014/main" id="{79B848FC-1C9D-0AF9-91B3-0E3C85FCB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90383"/>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4941C3-FB1C-5713-ADED-1EA5DD0307D8}"/>
              </a:ext>
            </a:extLst>
          </p:cNvPr>
          <p:cNvSpPr txBox="1"/>
          <p:nvPr/>
        </p:nvSpPr>
        <p:spPr>
          <a:xfrm>
            <a:off x="306644" y="69128"/>
            <a:ext cx="3672231" cy="400110"/>
          </a:xfrm>
          <a:prstGeom prst="rect">
            <a:avLst/>
          </a:prstGeom>
          <a:noFill/>
        </p:spPr>
        <p:txBody>
          <a:bodyPr wrap="square" rtlCol="0">
            <a:spAutoFit/>
          </a:bodyPr>
          <a:lstStyle/>
          <a:p>
            <a:r>
              <a:rPr lang="en-CN" sz="2000" b="1" dirty="0"/>
              <a:t>Battle of Parameters</a:t>
            </a:r>
          </a:p>
        </p:txBody>
      </p:sp>
    </p:spTree>
    <p:extLst>
      <p:ext uri="{BB962C8B-B14F-4D97-AF65-F5344CB8AC3E}">
        <p14:creationId xmlns:p14="http://schemas.microsoft.com/office/powerpoint/2010/main" val="56803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AD6267-E873-C311-03A3-698B34371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64" y="81870"/>
            <a:ext cx="5331878" cy="6406798"/>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79CC181D-1D99-A418-65ED-F63ACE134131}"/>
              </a:ext>
            </a:extLst>
          </p:cNvPr>
          <p:cNvPicPr>
            <a:picLocks noChangeAspect="1"/>
          </p:cNvPicPr>
          <p:nvPr/>
        </p:nvPicPr>
        <p:blipFill>
          <a:blip r:embed="rId3"/>
          <a:stretch>
            <a:fillRect/>
          </a:stretch>
        </p:blipFill>
        <p:spPr>
          <a:xfrm>
            <a:off x="5643737" y="401124"/>
            <a:ext cx="5922187" cy="2884145"/>
          </a:xfrm>
          <a:prstGeom prst="rect">
            <a:avLst/>
          </a:prstGeom>
        </p:spPr>
      </p:pic>
      <p:sp>
        <p:nvSpPr>
          <p:cNvPr id="8" name="TextBox 7">
            <a:extLst>
              <a:ext uri="{FF2B5EF4-FFF2-40B4-BE49-F238E27FC236}">
                <a16:creationId xmlns:a16="http://schemas.microsoft.com/office/drawing/2014/main" id="{6B385ECA-12EF-7EE5-B506-4DEB7249EDE4}"/>
              </a:ext>
            </a:extLst>
          </p:cNvPr>
          <p:cNvSpPr txBox="1"/>
          <p:nvPr/>
        </p:nvSpPr>
        <p:spPr>
          <a:xfrm>
            <a:off x="219121" y="150013"/>
            <a:ext cx="2894782" cy="369332"/>
          </a:xfrm>
          <a:prstGeom prst="rect">
            <a:avLst/>
          </a:prstGeom>
          <a:noFill/>
        </p:spPr>
        <p:txBody>
          <a:bodyPr wrap="square" rtlCol="0">
            <a:spAutoFit/>
          </a:bodyPr>
          <a:lstStyle/>
          <a:p>
            <a:r>
              <a:rPr lang="en-CN" b="1" dirty="0"/>
              <a:t>Transformer Architecture</a:t>
            </a:r>
          </a:p>
        </p:txBody>
      </p:sp>
      <p:sp>
        <p:nvSpPr>
          <p:cNvPr id="9" name="TextBox 8">
            <a:extLst>
              <a:ext uri="{FF2B5EF4-FFF2-40B4-BE49-F238E27FC236}">
                <a16:creationId xmlns:a16="http://schemas.microsoft.com/office/drawing/2014/main" id="{AA7DE71E-6554-87E2-4170-EB030E95AC08}"/>
              </a:ext>
            </a:extLst>
          </p:cNvPr>
          <p:cNvSpPr txBox="1"/>
          <p:nvPr/>
        </p:nvSpPr>
        <p:spPr>
          <a:xfrm>
            <a:off x="1482810" y="6338655"/>
            <a:ext cx="1161535" cy="369332"/>
          </a:xfrm>
          <a:prstGeom prst="rect">
            <a:avLst/>
          </a:prstGeom>
          <a:noFill/>
        </p:spPr>
        <p:txBody>
          <a:bodyPr wrap="square" rtlCol="0">
            <a:spAutoFit/>
          </a:bodyPr>
          <a:lstStyle/>
          <a:p>
            <a:r>
              <a:rPr lang="en-CN" dirty="0"/>
              <a:t>Encoder</a:t>
            </a:r>
          </a:p>
        </p:txBody>
      </p:sp>
      <p:sp>
        <p:nvSpPr>
          <p:cNvPr id="10" name="TextBox 9">
            <a:extLst>
              <a:ext uri="{FF2B5EF4-FFF2-40B4-BE49-F238E27FC236}">
                <a16:creationId xmlns:a16="http://schemas.microsoft.com/office/drawing/2014/main" id="{9F40FFAE-CED5-3DA3-6357-B232516F34FD}"/>
              </a:ext>
            </a:extLst>
          </p:cNvPr>
          <p:cNvSpPr txBox="1"/>
          <p:nvPr/>
        </p:nvSpPr>
        <p:spPr>
          <a:xfrm>
            <a:off x="3113903" y="6338655"/>
            <a:ext cx="1161535" cy="369332"/>
          </a:xfrm>
          <a:prstGeom prst="rect">
            <a:avLst/>
          </a:prstGeom>
          <a:noFill/>
        </p:spPr>
        <p:txBody>
          <a:bodyPr wrap="square" rtlCol="0">
            <a:spAutoFit/>
          </a:bodyPr>
          <a:lstStyle/>
          <a:p>
            <a:r>
              <a:rPr lang="en-CN" dirty="0"/>
              <a:t>Decoder</a:t>
            </a:r>
          </a:p>
        </p:txBody>
      </p:sp>
      <p:pic>
        <p:nvPicPr>
          <p:cNvPr id="7170" name="Picture 2">
            <a:extLst>
              <a:ext uri="{FF2B5EF4-FFF2-40B4-BE49-F238E27FC236}">
                <a16:creationId xmlns:a16="http://schemas.microsoft.com/office/drawing/2014/main" id="{B89AD5C9-17ED-037B-52ED-8398910F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399" y="3428999"/>
            <a:ext cx="4612189" cy="345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343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C75F6C1-DA22-DB6A-9AC0-4ED950258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70" y="459375"/>
            <a:ext cx="2338002" cy="27959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3C681-527B-7CE5-4406-2B5ACA069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2318" y="450164"/>
            <a:ext cx="2535549" cy="28143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677B543-8C43-8E9D-E1FE-8C1F3A59C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5613" y="459561"/>
            <a:ext cx="1853107" cy="28049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B050F0B-6CAE-151A-EB0E-263B17C7D7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226" y="3547465"/>
            <a:ext cx="2924242" cy="27617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2F2B7D4-0FF6-B11F-ED5E-4B6F952294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8685" y="3559951"/>
            <a:ext cx="1797608" cy="12926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AF94EE05-49F5-E72B-6C6F-AFD24A484C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8684" y="5027145"/>
            <a:ext cx="1797607" cy="124990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7DD12B22-D177-4A79-42B3-CEA08305CE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2508" y="3533559"/>
            <a:ext cx="3692066" cy="13568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omputer&#10;&#10;Description automatically generated with medium confidence">
            <a:extLst>
              <a:ext uri="{FF2B5EF4-FFF2-40B4-BE49-F238E27FC236}">
                <a16:creationId xmlns:a16="http://schemas.microsoft.com/office/drawing/2014/main" id="{DD45E609-3465-E8F1-99B9-4276150C5860}"/>
              </a:ext>
            </a:extLst>
          </p:cNvPr>
          <p:cNvPicPr>
            <a:picLocks noChangeAspect="1"/>
          </p:cNvPicPr>
          <p:nvPr/>
        </p:nvPicPr>
        <p:blipFill>
          <a:blip r:embed="rId10"/>
          <a:stretch>
            <a:fillRect/>
          </a:stretch>
        </p:blipFill>
        <p:spPr>
          <a:xfrm>
            <a:off x="7789259" y="459375"/>
            <a:ext cx="4019038" cy="1863256"/>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8859FF7E-3C9B-D655-9416-72CCC7482390}"/>
              </a:ext>
            </a:extLst>
          </p:cNvPr>
          <p:cNvPicPr>
            <a:picLocks noChangeAspect="1"/>
          </p:cNvPicPr>
          <p:nvPr/>
        </p:nvPicPr>
        <p:blipFill>
          <a:blip r:embed="rId11"/>
          <a:stretch>
            <a:fillRect/>
          </a:stretch>
        </p:blipFill>
        <p:spPr>
          <a:xfrm>
            <a:off x="5402507" y="4952384"/>
            <a:ext cx="3721185" cy="1356864"/>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CA2C7638-5196-03D4-E3D8-FE0EF27E28D3}"/>
              </a:ext>
            </a:extLst>
          </p:cNvPr>
          <p:cNvPicPr>
            <a:picLocks noChangeAspect="1"/>
          </p:cNvPicPr>
          <p:nvPr/>
        </p:nvPicPr>
        <p:blipFill>
          <a:blip r:embed="rId12"/>
          <a:stretch>
            <a:fillRect/>
          </a:stretch>
        </p:blipFill>
        <p:spPr>
          <a:xfrm>
            <a:off x="9347005" y="3547465"/>
            <a:ext cx="2461292" cy="2729585"/>
          </a:xfrm>
          <a:prstGeom prst="rect">
            <a:avLst/>
          </a:prstGeom>
        </p:spPr>
      </p:pic>
      <p:sp>
        <p:nvSpPr>
          <p:cNvPr id="18" name="TextBox 17">
            <a:extLst>
              <a:ext uri="{FF2B5EF4-FFF2-40B4-BE49-F238E27FC236}">
                <a16:creationId xmlns:a16="http://schemas.microsoft.com/office/drawing/2014/main" id="{BEEE81E4-10AB-9F09-5A01-441E64C23159}"/>
              </a:ext>
            </a:extLst>
          </p:cNvPr>
          <p:cNvSpPr txBox="1"/>
          <p:nvPr/>
        </p:nvSpPr>
        <p:spPr>
          <a:xfrm>
            <a:off x="238180" y="90043"/>
            <a:ext cx="2894782" cy="400110"/>
          </a:xfrm>
          <a:prstGeom prst="rect">
            <a:avLst/>
          </a:prstGeom>
          <a:noFill/>
        </p:spPr>
        <p:txBody>
          <a:bodyPr wrap="square" rtlCol="0">
            <a:spAutoFit/>
          </a:bodyPr>
          <a:lstStyle/>
          <a:p>
            <a:r>
              <a:rPr lang="en-CN" sz="2000" b="1" dirty="0"/>
              <a:t>Encoder operations</a:t>
            </a:r>
          </a:p>
        </p:txBody>
      </p:sp>
      <p:sp>
        <p:nvSpPr>
          <p:cNvPr id="21" name="TextBox 20">
            <a:extLst>
              <a:ext uri="{FF2B5EF4-FFF2-40B4-BE49-F238E27FC236}">
                <a16:creationId xmlns:a16="http://schemas.microsoft.com/office/drawing/2014/main" id="{FF9B8195-D335-4E90-2A28-50B2B9313322}"/>
              </a:ext>
            </a:extLst>
          </p:cNvPr>
          <p:cNvSpPr txBox="1"/>
          <p:nvPr/>
        </p:nvSpPr>
        <p:spPr>
          <a:xfrm>
            <a:off x="7789259" y="3147153"/>
            <a:ext cx="3022903" cy="369332"/>
          </a:xfrm>
          <a:prstGeom prst="rect">
            <a:avLst/>
          </a:prstGeom>
          <a:noFill/>
        </p:spPr>
        <p:txBody>
          <a:bodyPr wrap="square" rtlCol="0">
            <a:spAutoFit/>
          </a:bodyPr>
          <a:lstStyle/>
          <a:p>
            <a:r>
              <a:rPr lang="en-US" dirty="0">
                <a:solidFill>
                  <a:srgbClr val="FF0000"/>
                </a:solidFill>
              </a:rPr>
              <a:t>Relevant words higher scores</a:t>
            </a:r>
            <a:endParaRPr lang="en-CN" dirty="0">
              <a:solidFill>
                <a:srgbClr val="FF0000"/>
              </a:solidFill>
            </a:endParaRPr>
          </a:p>
        </p:txBody>
      </p:sp>
    </p:spTree>
    <p:extLst>
      <p:ext uri="{BB962C8B-B14F-4D97-AF65-F5344CB8AC3E}">
        <p14:creationId xmlns:p14="http://schemas.microsoft.com/office/powerpoint/2010/main" val="208240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256DDAC6-AF9E-E0B9-842F-00FB725824D3}"/>
              </a:ext>
            </a:extLst>
          </p:cNvPr>
          <p:cNvPicPr>
            <a:picLocks noChangeAspect="1"/>
          </p:cNvPicPr>
          <p:nvPr/>
        </p:nvPicPr>
        <p:blipFill>
          <a:blip r:embed="rId2"/>
          <a:stretch>
            <a:fillRect/>
          </a:stretch>
        </p:blipFill>
        <p:spPr>
          <a:xfrm>
            <a:off x="2410528" y="803190"/>
            <a:ext cx="7772400" cy="5498559"/>
          </a:xfrm>
          <a:prstGeom prst="rect">
            <a:avLst/>
          </a:prstGeom>
        </p:spPr>
      </p:pic>
    </p:spTree>
    <p:extLst>
      <p:ext uri="{BB962C8B-B14F-4D97-AF65-F5344CB8AC3E}">
        <p14:creationId xmlns:p14="http://schemas.microsoft.com/office/powerpoint/2010/main" val="114584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EEE81E4-10AB-9F09-5A01-441E64C23159}"/>
              </a:ext>
            </a:extLst>
          </p:cNvPr>
          <p:cNvSpPr txBox="1"/>
          <p:nvPr/>
        </p:nvSpPr>
        <p:spPr>
          <a:xfrm>
            <a:off x="238180" y="90043"/>
            <a:ext cx="2894782" cy="369332"/>
          </a:xfrm>
          <a:prstGeom prst="rect">
            <a:avLst/>
          </a:prstGeom>
          <a:noFill/>
        </p:spPr>
        <p:txBody>
          <a:bodyPr wrap="square" rtlCol="0">
            <a:spAutoFit/>
          </a:bodyPr>
          <a:lstStyle/>
          <a:p>
            <a:r>
              <a:rPr lang="en-CN" b="1" dirty="0"/>
              <a:t>Decoder operations</a:t>
            </a:r>
          </a:p>
        </p:txBody>
      </p:sp>
      <p:pic>
        <p:nvPicPr>
          <p:cNvPr id="5" name="Picture 4" descr="Graphical user interface, application&#10;&#10;Description automatically generated">
            <a:extLst>
              <a:ext uri="{FF2B5EF4-FFF2-40B4-BE49-F238E27FC236}">
                <a16:creationId xmlns:a16="http://schemas.microsoft.com/office/drawing/2014/main" id="{8660AED8-A3DE-A6B6-FADE-CFB43F468A4A}"/>
              </a:ext>
            </a:extLst>
          </p:cNvPr>
          <p:cNvPicPr>
            <a:picLocks noChangeAspect="1"/>
          </p:cNvPicPr>
          <p:nvPr/>
        </p:nvPicPr>
        <p:blipFill>
          <a:blip r:embed="rId3"/>
          <a:stretch>
            <a:fillRect/>
          </a:stretch>
        </p:blipFill>
        <p:spPr>
          <a:xfrm>
            <a:off x="412614" y="679620"/>
            <a:ext cx="3277811" cy="2749379"/>
          </a:xfrm>
          <a:prstGeom prst="rect">
            <a:avLst/>
          </a:prstGeom>
        </p:spPr>
      </p:pic>
      <p:pic>
        <p:nvPicPr>
          <p:cNvPr id="3074" name="Picture 2">
            <a:extLst>
              <a:ext uri="{FF2B5EF4-FFF2-40B4-BE49-F238E27FC236}">
                <a16:creationId xmlns:a16="http://schemas.microsoft.com/office/drawing/2014/main" id="{28D42A0C-149D-1E64-6F8A-64DA44487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982" y="679620"/>
            <a:ext cx="2936923" cy="26567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407800F-1B7F-F0B6-8404-B15DF2E3F0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1930" y="2192839"/>
            <a:ext cx="3959139" cy="15191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AC090E8F-C351-0D17-2E48-A1B4608613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614" y="3765341"/>
            <a:ext cx="3292772" cy="284552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E98F782A-7663-A3B1-355C-4729F8839D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6982" y="3765341"/>
            <a:ext cx="2975945" cy="284552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31E05057-2194-FEC4-85DB-F004D28BBD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2506" y="4110969"/>
            <a:ext cx="3897986" cy="2499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7E7D8E-E72F-BA78-A314-44A004D71458}"/>
              </a:ext>
            </a:extLst>
          </p:cNvPr>
          <p:cNvSpPr txBox="1"/>
          <p:nvPr/>
        </p:nvSpPr>
        <p:spPr>
          <a:xfrm>
            <a:off x="1452265" y="343278"/>
            <a:ext cx="1768975" cy="369332"/>
          </a:xfrm>
          <a:prstGeom prst="rect">
            <a:avLst/>
          </a:prstGeom>
          <a:noFill/>
        </p:spPr>
        <p:txBody>
          <a:bodyPr wrap="square" rtlCol="0">
            <a:spAutoFit/>
          </a:bodyPr>
          <a:lstStyle/>
          <a:p>
            <a:r>
              <a:rPr lang="en-CN" dirty="0">
                <a:solidFill>
                  <a:srgbClr val="FF0000"/>
                </a:solidFill>
              </a:rPr>
              <a:t>autoregressive</a:t>
            </a:r>
          </a:p>
        </p:txBody>
      </p:sp>
      <p:sp>
        <p:nvSpPr>
          <p:cNvPr id="8" name="TextBox 7">
            <a:extLst>
              <a:ext uri="{FF2B5EF4-FFF2-40B4-BE49-F238E27FC236}">
                <a16:creationId xmlns:a16="http://schemas.microsoft.com/office/drawing/2014/main" id="{91979E80-E244-4F3F-85E9-E0844C6B1F15}"/>
              </a:ext>
            </a:extLst>
          </p:cNvPr>
          <p:cNvSpPr txBox="1"/>
          <p:nvPr/>
        </p:nvSpPr>
        <p:spPr>
          <a:xfrm>
            <a:off x="4811282" y="330681"/>
            <a:ext cx="1768975" cy="369332"/>
          </a:xfrm>
          <a:prstGeom prst="rect">
            <a:avLst/>
          </a:prstGeom>
          <a:noFill/>
        </p:spPr>
        <p:txBody>
          <a:bodyPr wrap="square" rtlCol="0">
            <a:spAutoFit/>
          </a:bodyPr>
          <a:lstStyle/>
          <a:p>
            <a:r>
              <a:rPr lang="en-CN" dirty="0">
                <a:solidFill>
                  <a:srgbClr val="FF0000"/>
                </a:solidFill>
              </a:rPr>
              <a:t>masked</a:t>
            </a:r>
          </a:p>
        </p:txBody>
      </p:sp>
      <p:pic>
        <p:nvPicPr>
          <p:cNvPr id="9" name="Picture 4">
            <a:extLst>
              <a:ext uri="{FF2B5EF4-FFF2-40B4-BE49-F238E27FC236}">
                <a16:creationId xmlns:a16="http://schemas.microsoft.com/office/drawing/2014/main" id="{12FC5D59-241B-25CB-F478-4858A4306C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1930" y="459375"/>
            <a:ext cx="3959139" cy="15191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C04858-AE14-DDDD-6D12-4E1334067716}"/>
              </a:ext>
            </a:extLst>
          </p:cNvPr>
          <p:cNvSpPr txBox="1"/>
          <p:nvPr/>
        </p:nvSpPr>
        <p:spPr>
          <a:xfrm>
            <a:off x="4811281" y="3428999"/>
            <a:ext cx="1768975" cy="369332"/>
          </a:xfrm>
          <a:prstGeom prst="rect">
            <a:avLst/>
          </a:prstGeom>
          <a:noFill/>
        </p:spPr>
        <p:txBody>
          <a:bodyPr wrap="square" rtlCol="0">
            <a:spAutoFit/>
          </a:bodyPr>
          <a:lstStyle/>
          <a:p>
            <a:r>
              <a:rPr lang="en-US" dirty="0">
                <a:solidFill>
                  <a:srgbClr val="FF0000"/>
                </a:solidFill>
              </a:rPr>
              <a:t>L</a:t>
            </a:r>
            <a:r>
              <a:rPr lang="en-CN" dirty="0">
                <a:solidFill>
                  <a:srgbClr val="FF0000"/>
                </a:solidFill>
              </a:rPr>
              <a:t>ights out!</a:t>
            </a:r>
          </a:p>
        </p:txBody>
      </p:sp>
    </p:spTree>
    <p:extLst>
      <p:ext uri="{BB962C8B-B14F-4D97-AF65-F5344CB8AC3E}">
        <p14:creationId xmlns:p14="http://schemas.microsoft.com/office/powerpoint/2010/main" val="4046769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5">
            <a:extLst>
              <a:ext uri="{FF2B5EF4-FFF2-40B4-BE49-F238E27FC236}">
                <a16:creationId xmlns:a16="http://schemas.microsoft.com/office/drawing/2014/main" id="{F3C63761-54C6-6390-6C7D-448A6507B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24577" y="1073494"/>
            <a:ext cx="8539564" cy="5063523"/>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B00E0048-E7DA-A923-E516-A97D8EA92C6F}"/>
              </a:ext>
            </a:extLst>
          </p:cNvPr>
          <p:cNvPicPr>
            <a:picLocks noChangeAspect="1"/>
          </p:cNvPicPr>
          <p:nvPr/>
        </p:nvPicPr>
        <p:blipFill>
          <a:blip r:embed="rId4"/>
          <a:stretch>
            <a:fillRect/>
          </a:stretch>
        </p:blipFill>
        <p:spPr>
          <a:xfrm>
            <a:off x="127859" y="1073494"/>
            <a:ext cx="3272954" cy="3090734"/>
          </a:xfrm>
          <a:prstGeom prst="rect">
            <a:avLst/>
          </a:prstGeom>
        </p:spPr>
      </p:pic>
      <p:sp>
        <p:nvSpPr>
          <p:cNvPr id="7" name="TextBox 6">
            <a:extLst>
              <a:ext uri="{FF2B5EF4-FFF2-40B4-BE49-F238E27FC236}">
                <a16:creationId xmlns:a16="http://schemas.microsoft.com/office/drawing/2014/main" id="{4F68DCB0-3835-262E-9119-B1EEA07FCCE6}"/>
              </a:ext>
            </a:extLst>
          </p:cNvPr>
          <p:cNvSpPr txBox="1"/>
          <p:nvPr/>
        </p:nvSpPr>
        <p:spPr>
          <a:xfrm>
            <a:off x="127859" y="4307178"/>
            <a:ext cx="6098058" cy="2031325"/>
          </a:xfrm>
          <a:prstGeom prst="rect">
            <a:avLst/>
          </a:prstGeom>
          <a:noFill/>
        </p:spPr>
        <p:txBody>
          <a:bodyPr wrap="square">
            <a:spAutoFit/>
          </a:bodyPr>
          <a:lstStyle/>
          <a:p>
            <a:r>
              <a:rPr lang="en-US" b="0" i="0" dirty="0">
                <a:solidFill>
                  <a:srgbClr val="222222"/>
                </a:solidFill>
                <a:effectLst/>
                <a:latin typeface="Helvetica" pitchFamily="2" charset="0"/>
              </a:rPr>
              <a:t>300 billion tokens of text</a:t>
            </a:r>
          </a:p>
          <a:p>
            <a:endParaRPr lang="en-US" dirty="0">
              <a:solidFill>
                <a:srgbClr val="222222"/>
              </a:solidFill>
              <a:latin typeface="Helvetica" pitchFamily="2" charset="0"/>
            </a:endParaRPr>
          </a:p>
          <a:p>
            <a:r>
              <a:rPr lang="en-US" b="0" i="0" dirty="0">
                <a:solidFill>
                  <a:srgbClr val="222222"/>
                </a:solidFill>
                <a:effectLst/>
                <a:latin typeface="Helvetica" pitchFamily="2" charset="0"/>
              </a:rPr>
              <a:t>Internet data, books, media..</a:t>
            </a:r>
          </a:p>
          <a:p>
            <a:endParaRPr lang="en-US" b="0" i="0" dirty="0">
              <a:solidFill>
                <a:srgbClr val="222222"/>
              </a:solidFill>
              <a:effectLst/>
              <a:latin typeface="Helvetica" pitchFamily="2" charset="0"/>
            </a:endParaRPr>
          </a:p>
          <a:p>
            <a:r>
              <a:rPr lang="en-US" b="0" i="0" dirty="0">
                <a:solidFill>
                  <a:srgbClr val="222222"/>
                </a:solidFill>
                <a:effectLst/>
                <a:latin typeface="Helvetica" pitchFamily="2" charset="0"/>
              </a:rPr>
              <a:t>355 GPU years  </a:t>
            </a:r>
          </a:p>
          <a:p>
            <a:endParaRPr lang="en-US" dirty="0">
              <a:solidFill>
                <a:srgbClr val="222222"/>
              </a:solidFill>
              <a:latin typeface="Helvetica" pitchFamily="2" charset="0"/>
            </a:endParaRPr>
          </a:p>
          <a:p>
            <a:r>
              <a:rPr lang="en-US" b="0" i="0" dirty="0">
                <a:solidFill>
                  <a:srgbClr val="222222"/>
                </a:solidFill>
                <a:effectLst/>
                <a:latin typeface="Helvetica" pitchFamily="2" charset="0"/>
              </a:rPr>
              <a:t>$4.6m</a:t>
            </a:r>
          </a:p>
        </p:txBody>
      </p:sp>
      <p:sp>
        <p:nvSpPr>
          <p:cNvPr id="8" name="TextBox 7">
            <a:extLst>
              <a:ext uri="{FF2B5EF4-FFF2-40B4-BE49-F238E27FC236}">
                <a16:creationId xmlns:a16="http://schemas.microsoft.com/office/drawing/2014/main" id="{C2E6BB24-42C7-9A92-5A3E-A81B1957215F}"/>
              </a:ext>
            </a:extLst>
          </p:cNvPr>
          <p:cNvSpPr txBox="1"/>
          <p:nvPr/>
        </p:nvSpPr>
        <p:spPr>
          <a:xfrm>
            <a:off x="840259" y="506627"/>
            <a:ext cx="1927655" cy="369332"/>
          </a:xfrm>
          <a:prstGeom prst="rect">
            <a:avLst/>
          </a:prstGeom>
          <a:noFill/>
        </p:spPr>
        <p:txBody>
          <a:bodyPr wrap="square" rtlCol="0">
            <a:spAutoFit/>
          </a:bodyPr>
          <a:lstStyle/>
          <a:p>
            <a:r>
              <a:rPr lang="en-CN" dirty="0"/>
              <a:t>Self training</a:t>
            </a:r>
          </a:p>
        </p:txBody>
      </p:sp>
      <p:sp>
        <p:nvSpPr>
          <p:cNvPr id="9" name="TextBox 8">
            <a:extLst>
              <a:ext uri="{FF2B5EF4-FFF2-40B4-BE49-F238E27FC236}">
                <a16:creationId xmlns:a16="http://schemas.microsoft.com/office/drawing/2014/main" id="{454DA456-6F75-4C1F-FB76-DA3374FCBDE5}"/>
              </a:ext>
            </a:extLst>
          </p:cNvPr>
          <p:cNvSpPr txBox="1"/>
          <p:nvPr/>
        </p:nvSpPr>
        <p:spPr>
          <a:xfrm>
            <a:off x="5399904" y="445445"/>
            <a:ext cx="5399902" cy="369332"/>
          </a:xfrm>
          <a:prstGeom prst="rect">
            <a:avLst/>
          </a:prstGeom>
          <a:noFill/>
        </p:spPr>
        <p:txBody>
          <a:bodyPr wrap="square" rtlCol="0">
            <a:spAutoFit/>
          </a:bodyPr>
          <a:lstStyle/>
          <a:p>
            <a:r>
              <a:rPr lang="en-CN" dirty="0"/>
              <a:t>Human Reinforcement Learning Feedback (RLHF)</a:t>
            </a:r>
          </a:p>
        </p:txBody>
      </p:sp>
      <p:sp>
        <p:nvSpPr>
          <p:cNvPr id="10" name="TextBox 9">
            <a:extLst>
              <a:ext uri="{FF2B5EF4-FFF2-40B4-BE49-F238E27FC236}">
                <a16:creationId xmlns:a16="http://schemas.microsoft.com/office/drawing/2014/main" id="{3795D553-C11A-4939-0397-0D4475A25FB2}"/>
              </a:ext>
            </a:extLst>
          </p:cNvPr>
          <p:cNvSpPr txBox="1"/>
          <p:nvPr/>
        </p:nvSpPr>
        <p:spPr>
          <a:xfrm>
            <a:off x="306644" y="69128"/>
            <a:ext cx="3672231" cy="400110"/>
          </a:xfrm>
          <a:prstGeom prst="rect">
            <a:avLst/>
          </a:prstGeom>
          <a:noFill/>
        </p:spPr>
        <p:txBody>
          <a:bodyPr wrap="square" rtlCol="0">
            <a:spAutoFit/>
          </a:bodyPr>
          <a:lstStyle/>
          <a:p>
            <a:r>
              <a:rPr lang="en-CN" sz="2000" b="1" dirty="0"/>
              <a:t>The Training</a:t>
            </a:r>
          </a:p>
        </p:txBody>
      </p:sp>
      <p:sp>
        <p:nvSpPr>
          <p:cNvPr id="11" name="TextBox 10">
            <a:extLst>
              <a:ext uri="{FF2B5EF4-FFF2-40B4-BE49-F238E27FC236}">
                <a16:creationId xmlns:a16="http://schemas.microsoft.com/office/drawing/2014/main" id="{9F503C98-C325-582D-679A-9866DF23CDA1}"/>
              </a:ext>
            </a:extLst>
          </p:cNvPr>
          <p:cNvSpPr txBox="1"/>
          <p:nvPr/>
        </p:nvSpPr>
        <p:spPr>
          <a:xfrm>
            <a:off x="1371600" y="5931243"/>
            <a:ext cx="815546" cy="369332"/>
          </a:xfrm>
          <a:prstGeom prst="rect">
            <a:avLst/>
          </a:prstGeom>
          <a:solidFill>
            <a:srgbClr val="00B0F0"/>
          </a:solidFill>
        </p:spPr>
        <p:txBody>
          <a:bodyPr wrap="square" rtlCol="0">
            <a:spAutoFit/>
          </a:bodyPr>
          <a:lstStyle/>
          <a:p>
            <a:r>
              <a:rPr lang="en-CN" dirty="0"/>
              <a:t>阅读</a:t>
            </a:r>
          </a:p>
        </p:txBody>
      </p:sp>
      <p:sp>
        <p:nvSpPr>
          <p:cNvPr id="12" name="TextBox 11">
            <a:extLst>
              <a:ext uri="{FF2B5EF4-FFF2-40B4-BE49-F238E27FC236}">
                <a16:creationId xmlns:a16="http://schemas.microsoft.com/office/drawing/2014/main" id="{8C945E37-A8B8-F8CD-14F4-0B7E68B80011}"/>
              </a:ext>
            </a:extLst>
          </p:cNvPr>
          <p:cNvSpPr txBox="1"/>
          <p:nvPr/>
        </p:nvSpPr>
        <p:spPr>
          <a:xfrm>
            <a:off x="4314570" y="5972591"/>
            <a:ext cx="815546" cy="369332"/>
          </a:xfrm>
          <a:prstGeom prst="rect">
            <a:avLst/>
          </a:prstGeom>
          <a:solidFill>
            <a:srgbClr val="92D050"/>
          </a:solidFill>
        </p:spPr>
        <p:txBody>
          <a:bodyPr wrap="square" rtlCol="0">
            <a:spAutoFit/>
          </a:bodyPr>
          <a:lstStyle/>
          <a:p>
            <a:r>
              <a:rPr lang="en-CN" dirty="0"/>
              <a:t>例题</a:t>
            </a:r>
          </a:p>
        </p:txBody>
      </p:sp>
      <p:sp>
        <p:nvSpPr>
          <p:cNvPr id="13" name="TextBox 12">
            <a:extLst>
              <a:ext uri="{FF2B5EF4-FFF2-40B4-BE49-F238E27FC236}">
                <a16:creationId xmlns:a16="http://schemas.microsoft.com/office/drawing/2014/main" id="{7C85D1BC-B703-E08B-F5E8-14E49A455A4B}"/>
              </a:ext>
            </a:extLst>
          </p:cNvPr>
          <p:cNvSpPr txBox="1"/>
          <p:nvPr/>
        </p:nvSpPr>
        <p:spPr>
          <a:xfrm>
            <a:off x="7061885" y="5972591"/>
            <a:ext cx="815546" cy="369332"/>
          </a:xfrm>
          <a:prstGeom prst="rect">
            <a:avLst/>
          </a:prstGeom>
          <a:solidFill>
            <a:srgbClr val="92D050"/>
          </a:solidFill>
        </p:spPr>
        <p:txBody>
          <a:bodyPr wrap="square" rtlCol="0">
            <a:spAutoFit/>
          </a:bodyPr>
          <a:lstStyle/>
          <a:p>
            <a:r>
              <a:rPr lang="en-CN" dirty="0"/>
              <a:t>考评</a:t>
            </a:r>
          </a:p>
        </p:txBody>
      </p:sp>
      <p:sp>
        <p:nvSpPr>
          <p:cNvPr id="14" name="TextBox 13">
            <a:extLst>
              <a:ext uri="{FF2B5EF4-FFF2-40B4-BE49-F238E27FC236}">
                <a16:creationId xmlns:a16="http://schemas.microsoft.com/office/drawing/2014/main" id="{4B072DD4-4EC6-B343-A584-61FAC90374E3}"/>
              </a:ext>
            </a:extLst>
          </p:cNvPr>
          <p:cNvSpPr txBox="1"/>
          <p:nvPr/>
        </p:nvSpPr>
        <p:spPr>
          <a:xfrm>
            <a:off x="10296096" y="6026402"/>
            <a:ext cx="815546" cy="369332"/>
          </a:xfrm>
          <a:prstGeom prst="rect">
            <a:avLst/>
          </a:prstGeom>
          <a:solidFill>
            <a:srgbClr val="92D050"/>
          </a:solidFill>
        </p:spPr>
        <p:txBody>
          <a:bodyPr wrap="square" rtlCol="0">
            <a:spAutoFit/>
          </a:bodyPr>
          <a:lstStyle/>
          <a:p>
            <a:r>
              <a:rPr lang="en-CN" dirty="0"/>
              <a:t>组合</a:t>
            </a:r>
          </a:p>
        </p:txBody>
      </p:sp>
    </p:spTree>
    <p:extLst>
      <p:ext uri="{BB962C8B-B14F-4D97-AF65-F5344CB8AC3E}">
        <p14:creationId xmlns:p14="http://schemas.microsoft.com/office/powerpoint/2010/main" val="4150620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6EA1B2-C550-7621-B9BC-D8A4B65AB2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953" y="414448"/>
            <a:ext cx="5617458" cy="3900412"/>
          </a:xfrm>
          <a:prstGeom prst="rect">
            <a:avLst/>
          </a:prstGeom>
        </p:spPr>
      </p:pic>
      <p:pic>
        <p:nvPicPr>
          <p:cNvPr id="6" name="Picture 5">
            <a:extLst>
              <a:ext uri="{FF2B5EF4-FFF2-40B4-BE49-F238E27FC236}">
                <a16:creationId xmlns:a16="http://schemas.microsoft.com/office/drawing/2014/main" id="{50588CE2-7CCF-74EB-5A56-B02C0AC7AC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9466" y="771182"/>
            <a:ext cx="5943600" cy="3855720"/>
          </a:xfrm>
          <a:prstGeom prst="rect">
            <a:avLst/>
          </a:prstGeom>
        </p:spPr>
      </p:pic>
      <p:pic>
        <p:nvPicPr>
          <p:cNvPr id="5" name="Picture 4" descr="Text&#10;&#10;Description automatically generated">
            <a:extLst>
              <a:ext uri="{FF2B5EF4-FFF2-40B4-BE49-F238E27FC236}">
                <a16:creationId xmlns:a16="http://schemas.microsoft.com/office/drawing/2014/main" id="{94920B0B-A0D7-AE06-C5EF-09E165F1B80E}"/>
              </a:ext>
            </a:extLst>
          </p:cNvPr>
          <p:cNvPicPr>
            <a:picLocks noChangeAspect="1"/>
          </p:cNvPicPr>
          <p:nvPr/>
        </p:nvPicPr>
        <p:blipFill>
          <a:blip r:embed="rId4"/>
          <a:stretch>
            <a:fillRect/>
          </a:stretch>
        </p:blipFill>
        <p:spPr>
          <a:xfrm>
            <a:off x="5871445" y="1968040"/>
            <a:ext cx="5265289" cy="3477425"/>
          </a:xfrm>
          <a:prstGeom prst="rect">
            <a:avLst/>
          </a:prstGeom>
        </p:spPr>
      </p:pic>
      <p:sp>
        <p:nvSpPr>
          <p:cNvPr id="9" name="Rectangle 2">
            <a:extLst>
              <a:ext uri="{FF2B5EF4-FFF2-40B4-BE49-F238E27FC236}">
                <a16:creationId xmlns:a16="http://schemas.microsoft.com/office/drawing/2014/main" id="{A1C1586D-4DD0-1FC1-CCE5-B7E210280A51}"/>
              </a:ext>
            </a:extLst>
          </p:cNvPr>
          <p:cNvSpPr>
            <a:spLocks noChangeArrowheads="1"/>
          </p:cNvSpPr>
          <p:nvPr/>
        </p:nvSpPr>
        <p:spPr bwMode="auto">
          <a:xfrm>
            <a:off x="1055266" y="307733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13" name="Picture 12" descr="Table&#10;&#10;Description automatically generated">
            <a:extLst>
              <a:ext uri="{FF2B5EF4-FFF2-40B4-BE49-F238E27FC236}">
                <a16:creationId xmlns:a16="http://schemas.microsoft.com/office/drawing/2014/main" id="{E9FA9A2E-417B-28CB-1CA8-AF9CE9221787}"/>
              </a:ext>
            </a:extLst>
          </p:cNvPr>
          <p:cNvPicPr>
            <a:picLocks noChangeAspect="1"/>
          </p:cNvPicPr>
          <p:nvPr/>
        </p:nvPicPr>
        <p:blipFill>
          <a:blip r:embed="rId5"/>
          <a:stretch>
            <a:fillRect/>
          </a:stretch>
        </p:blipFill>
        <p:spPr>
          <a:xfrm>
            <a:off x="707439" y="4360994"/>
            <a:ext cx="6583944" cy="2260020"/>
          </a:xfrm>
          <a:prstGeom prst="rect">
            <a:avLst/>
          </a:prstGeom>
        </p:spPr>
      </p:pic>
      <p:sp>
        <p:nvSpPr>
          <p:cNvPr id="14" name="TextBox 13">
            <a:extLst>
              <a:ext uri="{FF2B5EF4-FFF2-40B4-BE49-F238E27FC236}">
                <a16:creationId xmlns:a16="http://schemas.microsoft.com/office/drawing/2014/main" id="{39F74EB4-B5A2-E91F-039F-F3C9FDA8EEBC}"/>
              </a:ext>
            </a:extLst>
          </p:cNvPr>
          <p:cNvSpPr txBox="1"/>
          <p:nvPr/>
        </p:nvSpPr>
        <p:spPr>
          <a:xfrm>
            <a:off x="306644" y="69128"/>
            <a:ext cx="3672231" cy="400110"/>
          </a:xfrm>
          <a:prstGeom prst="rect">
            <a:avLst/>
          </a:prstGeom>
          <a:noFill/>
        </p:spPr>
        <p:txBody>
          <a:bodyPr wrap="square" rtlCol="0">
            <a:spAutoFit/>
          </a:bodyPr>
          <a:lstStyle/>
          <a:p>
            <a:r>
              <a:rPr lang="en-CN" sz="2000" b="1" dirty="0"/>
              <a:t>GPT-3 api</a:t>
            </a:r>
          </a:p>
        </p:txBody>
      </p:sp>
    </p:spTree>
    <p:extLst>
      <p:ext uri="{BB962C8B-B14F-4D97-AF65-F5344CB8AC3E}">
        <p14:creationId xmlns:p14="http://schemas.microsoft.com/office/powerpoint/2010/main" val="106034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GitHub Copilot Architecture">
            <a:extLst>
              <a:ext uri="{FF2B5EF4-FFF2-40B4-BE49-F238E27FC236}">
                <a16:creationId xmlns:a16="http://schemas.microsoft.com/office/drawing/2014/main" id="{F060E9E0-C46C-6E2A-3D5D-D6D6282F5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45" y="4390281"/>
            <a:ext cx="4803160" cy="25188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4">
            <a:extLst>
              <a:ext uri="{FF2B5EF4-FFF2-40B4-BE49-F238E27FC236}">
                <a16:creationId xmlns:a16="http://schemas.microsoft.com/office/drawing/2014/main" id="{538BB7FE-5751-A813-8CA4-A64372D6D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00065"/>
            <a:ext cx="5580406" cy="19669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Vision Transformer architecture -main blocks. First, image is split into fixed-size patches and flatten. Second, position embeddings is added, and resulting sequence of vectors is forwarded to a standard Transformer encoder. The illustration inspired by [75].">
            <a:extLst>
              <a:ext uri="{FF2B5EF4-FFF2-40B4-BE49-F238E27FC236}">
                <a16:creationId xmlns:a16="http://schemas.microsoft.com/office/drawing/2014/main" id="{9733893E-1A62-21AA-41AF-A551F155B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44" y="660749"/>
            <a:ext cx="4803160" cy="204558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CFB86714-0C14-F29A-EA74-151C2EA07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439" y="3064476"/>
            <a:ext cx="5517528" cy="2972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2C5AD0-196A-18FA-0BF8-CA2335A328FA}"/>
              </a:ext>
            </a:extLst>
          </p:cNvPr>
          <p:cNvSpPr txBox="1"/>
          <p:nvPr/>
        </p:nvSpPr>
        <p:spPr>
          <a:xfrm>
            <a:off x="238179" y="90043"/>
            <a:ext cx="8436263" cy="400110"/>
          </a:xfrm>
          <a:prstGeom prst="rect">
            <a:avLst/>
          </a:prstGeom>
          <a:noFill/>
        </p:spPr>
        <p:txBody>
          <a:bodyPr wrap="square" rtlCol="0">
            <a:spAutoFit/>
          </a:bodyPr>
          <a:lstStyle/>
          <a:p>
            <a:r>
              <a:rPr lang="en-CN" sz="2000" b="1" dirty="0"/>
              <a:t>Transformer goes multimodal: ViT, CLIP, Dalle-2, Codex/CoPilot, VALL-E</a:t>
            </a:r>
          </a:p>
        </p:txBody>
      </p:sp>
      <p:pic>
        <p:nvPicPr>
          <p:cNvPr id="6" name="Picture 6">
            <a:extLst>
              <a:ext uri="{FF2B5EF4-FFF2-40B4-BE49-F238E27FC236}">
                <a16:creationId xmlns:a16="http://schemas.microsoft.com/office/drawing/2014/main" id="{F6C51E4B-D5DD-4F1C-310B-722D1A0DEF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536" y="2977718"/>
            <a:ext cx="5564992" cy="17187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69C4731-673E-A9FB-0C66-5D7CB018C3B4}"/>
              </a:ext>
            </a:extLst>
          </p:cNvPr>
          <p:cNvSpPr txBox="1"/>
          <p:nvPr/>
        </p:nvSpPr>
        <p:spPr>
          <a:xfrm>
            <a:off x="105874" y="683591"/>
            <a:ext cx="490870" cy="369332"/>
          </a:xfrm>
          <a:prstGeom prst="rect">
            <a:avLst/>
          </a:prstGeom>
          <a:noFill/>
        </p:spPr>
        <p:txBody>
          <a:bodyPr wrap="square" rtlCol="0">
            <a:spAutoFit/>
          </a:bodyPr>
          <a:lstStyle/>
          <a:p>
            <a:r>
              <a:rPr lang="en-CN" b="1" dirty="0"/>
              <a:t>ViT</a:t>
            </a:r>
          </a:p>
        </p:txBody>
      </p:sp>
      <p:sp>
        <p:nvSpPr>
          <p:cNvPr id="10" name="TextBox 9">
            <a:extLst>
              <a:ext uri="{FF2B5EF4-FFF2-40B4-BE49-F238E27FC236}">
                <a16:creationId xmlns:a16="http://schemas.microsoft.com/office/drawing/2014/main" id="{53A19225-BAD9-7CD3-4170-4366CE125FFC}"/>
              </a:ext>
            </a:extLst>
          </p:cNvPr>
          <p:cNvSpPr txBox="1"/>
          <p:nvPr/>
        </p:nvSpPr>
        <p:spPr>
          <a:xfrm>
            <a:off x="11023209" y="636721"/>
            <a:ext cx="621758" cy="369332"/>
          </a:xfrm>
          <a:prstGeom prst="rect">
            <a:avLst/>
          </a:prstGeom>
          <a:noFill/>
        </p:spPr>
        <p:txBody>
          <a:bodyPr wrap="square" rtlCol="0">
            <a:spAutoFit/>
          </a:bodyPr>
          <a:lstStyle/>
          <a:p>
            <a:r>
              <a:rPr lang="en-CN" b="1" dirty="0"/>
              <a:t>CLIP</a:t>
            </a:r>
          </a:p>
        </p:txBody>
      </p:sp>
      <p:sp>
        <p:nvSpPr>
          <p:cNvPr id="11" name="TextBox 10">
            <a:extLst>
              <a:ext uri="{FF2B5EF4-FFF2-40B4-BE49-F238E27FC236}">
                <a16:creationId xmlns:a16="http://schemas.microsoft.com/office/drawing/2014/main" id="{382CBDEE-8FA4-40E6-2599-28AE30320A81}"/>
              </a:ext>
            </a:extLst>
          </p:cNvPr>
          <p:cNvSpPr txBox="1"/>
          <p:nvPr/>
        </p:nvSpPr>
        <p:spPr>
          <a:xfrm>
            <a:off x="105874" y="2899768"/>
            <a:ext cx="932094" cy="369332"/>
          </a:xfrm>
          <a:prstGeom prst="rect">
            <a:avLst/>
          </a:prstGeom>
          <a:noFill/>
        </p:spPr>
        <p:txBody>
          <a:bodyPr wrap="square" rtlCol="0">
            <a:spAutoFit/>
          </a:bodyPr>
          <a:lstStyle/>
          <a:p>
            <a:r>
              <a:rPr lang="en-CN" b="1" dirty="0"/>
              <a:t>Dalle-2</a:t>
            </a:r>
          </a:p>
        </p:txBody>
      </p:sp>
      <p:sp>
        <p:nvSpPr>
          <p:cNvPr id="12" name="TextBox 11">
            <a:extLst>
              <a:ext uri="{FF2B5EF4-FFF2-40B4-BE49-F238E27FC236}">
                <a16:creationId xmlns:a16="http://schemas.microsoft.com/office/drawing/2014/main" id="{68C365C6-EAD1-B05F-4646-6D3687CF9B1E}"/>
              </a:ext>
            </a:extLst>
          </p:cNvPr>
          <p:cNvSpPr txBox="1"/>
          <p:nvPr/>
        </p:nvSpPr>
        <p:spPr>
          <a:xfrm>
            <a:off x="95991" y="4598545"/>
            <a:ext cx="856846" cy="369332"/>
          </a:xfrm>
          <a:prstGeom prst="rect">
            <a:avLst/>
          </a:prstGeom>
          <a:noFill/>
        </p:spPr>
        <p:txBody>
          <a:bodyPr wrap="square" rtlCol="0">
            <a:spAutoFit/>
          </a:bodyPr>
          <a:lstStyle/>
          <a:p>
            <a:r>
              <a:rPr lang="en-CN" b="1" dirty="0"/>
              <a:t>Codex</a:t>
            </a:r>
          </a:p>
        </p:txBody>
      </p:sp>
      <p:sp>
        <p:nvSpPr>
          <p:cNvPr id="13" name="TextBox 12">
            <a:extLst>
              <a:ext uri="{FF2B5EF4-FFF2-40B4-BE49-F238E27FC236}">
                <a16:creationId xmlns:a16="http://schemas.microsoft.com/office/drawing/2014/main" id="{384BF1A6-4846-716B-1B64-595E7DA9EFA7}"/>
              </a:ext>
            </a:extLst>
          </p:cNvPr>
          <p:cNvSpPr txBox="1"/>
          <p:nvPr/>
        </p:nvSpPr>
        <p:spPr>
          <a:xfrm>
            <a:off x="4383225" y="4511823"/>
            <a:ext cx="1172636" cy="369332"/>
          </a:xfrm>
          <a:prstGeom prst="rect">
            <a:avLst/>
          </a:prstGeom>
          <a:noFill/>
        </p:spPr>
        <p:txBody>
          <a:bodyPr wrap="square" rtlCol="0">
            <a:spAutoFit/>
          </a:bodyPr>
          <a:lstStyle/>
          <a:p>
            <a:r>
              <a:rPr lang="en-CN" b="1" dirty="0"/>
              <a:t>Copilot</a:t>
            </a:r>
          </a:p>
        </p:txBody>
      </p:sp>
    </p:spTree>
    <p:extLst>
      <p:ext uri="{BB962C8B-B14F-4D97-AF65-F5344CB8AC3E}">
        <p14:creationId xmlns:p14="http://schemas.microsoft.com/office/powerpoint/2010/main" val="412480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AA0B388-E61A-AA2F-86F9-CC4E2D632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14" y="4602693"/>
            <a:ext cx="4736099" cy="197954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8261C5C-DFD3-28EF-D93E-66E63BE0C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04" y="-4394"/>
            <a:ext cx="4665920" cy="2290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C08478A-C45A-67F3-1C93-21FA6F567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47" y="2384855"/>
            <a:ext cx="4716978" cy="20968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80622F-1156-EEE6-EEDA-2C625E19B3A4}"/>
              </a:ext>
            </a:extLst>
          </p:cNvPr>
          <p:cNvSpPr txBox="1"/>
          <p:nvPr/>
        </p:nvSpPr>
        <p:spPr>
          <a:xfrm>
            <a:off x="5436972" y="353530"/>
            <a:ext cx="6549082" cy="3139321"/>
          </a:xfrm>
          <a:prstGeom prst="rect">
            <a:avLst/>
          </a:prstGeom>
          <a:noFill/>
        </p:spPr>
        <p:txBody>
          <a:bodyPr wrap="square" rtlCol="0">
            <a:spAutoFit/>
          </a:bodyPr>
          <a:lstStyle/>
          <a:p>
            <a:r>
              <a:rPr lang="en-CN" b="1" dirty="0"/>
              <a:t>Midjourney: artistic  (Diffusion Model)</a:t>
            </a:r>
          </a:p>
          <a:p>
            <a:endParaRPr lang="en-CN" b="1" dirty="0"/>
          </a:p>
          <a:p>
            <a:r>
              <a:rPr lang="en-CN" b="1" dirty="0"/>
              <a:t>Dalle-2: sophisticated, photo real (GPT-3)</a:t>
            </a:r>
          </a:p>
          <a:p>
            <a:endParaRPr lang="en-CN" b="1" dirty="0"/>
          </a:p>
          <a:p>
            <a:r>
              <a:rPr lang="en-CN" b="1" dirty="0"/>
              <a:t>Stable diffusion: creative and intricate (Diffusion Model)</a:t>
            </a:r>
          </a:p>
          <a:p>
            <a:endParaRPr lang="en-CN" b="1" dirty="0"/>
          </a:p>
          <a:p>
            <a:r>
              <a:rPr lang="en-US" dirty="0" err="1">
                <a:solidFill>
                  <a:srgbClr val="000000"/>
                </a:solidFill>
                <a:effectLst/>
                <a:latin typeface="Menlo" panose="020B0609030804020204" pitchFamily="49" charset="0"/>
              </a:rPr>
              <a:t>openai</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api</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image.create</a:t>
            </a:r>
            <a:r>
              <a:rPr lang="en-US" dirty="0">
                <a:solidFill>
                  <a:srgbClr val="000000"/>
                </a:solidFill>
                <a:effectLst/>
                <a:latin typeface="Menlo" panose="020B0609030804020204" pitchFamily="49" charset="0"/>
              </a:rPr>
              <a:t> -p "holding the moon"</a:t>
            </a:r>
          </a:p>
          <a:p>
            <a:r>
              <a:rPr lang="en-US" dirty="0">
                <a:solidFill>
                  <a:srgbClr val="000000"/>
                </a:solidFill>
                <a:effectLst/>
                <a:latin typeface="Menlo" panose="020B0609030804020204" pitchFamily="49" charset="0"/>
              </a:rPr>
              <a:t>”humans on mars” ”dog eating snake"</a:t>
            </a:r>
          </a:p>
          <a:p>
            <a:endParaRPr lang="en-US" dirty="0">
              <a:solidFill>
                <a:srgbClr val="000000"/>
              </a:solidFill>
              <a:effectLst/>
              <a:latin typeface="Menlo" panose="020B0609030804020204" pitchFamily="49" charset="0"/>
            </a:endParaRPr>
          </a:p>
          <a:p>
            <a:endParaRPr lang="en-CN" b="1" dirty="0"/>
          </a:p>
          <a:p>
            <a:endParaRPr lang="en-CN" dirty="0"/>
          </a:p>
        </p:txBody>
      </p:sp>
      <p:pic>
        <p:nvPicPr>
          <p:cNvPr id="6" name="Picture 5">
            <a:extLst>
              <a:ext uri="{FF2B5EF4-FFF2-40B4-BE49-F238E27FC236}">
                <a16:creationId xmlns:a16="http://schemas.microsoft.com/office/drawing/2014/main" id="{8E78B239-0391-84EE-92F1-524D92D5B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3822" y="2786251"/>
            <a:ext cx="1816442" cy="1816442"/>
          </a:xfrm>
          <a:prstGeom prst="rect">
            <a:avLst/>
          </a:prstGeom>
        </p:spPr>
      </p:pic>
      <p:pic>
        <p:nvPicPr>
          <p:cNvPr id="7" name="Picture 6">
            <a:extLst>
              <a:ext uri="{FF2B5EF4-FFF2-40B4-BE49-F238E27FC236}">
                <a16:creationId xmlns:a16="http://schemas.microsoft.com/office/drawing/2014/main" id="{0F0A10B3-1F98-3576-A7A8-ADF7750157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78420" y="2786251"/>
            <a:ext cx="1816442" cy="1816442"/>
          </a:xfrm>
          <a:prstGeom prst="rect">
            <a:avLst/>
          </a:prstGeom>
        </p:spPr>
      </p:pic>
      <p:pic>
        <p:nvPicPr>
          <p:cNvPr id="8" name="Picture 7">
            <a:extLst>
              <a:ext uri="{FF2B5EF4-FFF2-40B4-BE49-F238E27FC236}">
                <a16:creationId xmlns:a16="http://schemas.microsoft.com/office/drawing/2014/main" id="{6A5E8334-CCF1-3A39-4CF1-45D54068D3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93018" y="2786251"/>
            <a:ext cx="1816442" cy="1816442"/>
          </a:xfrm>
          <a:prstGeom prst="rect">
            <a:avLst/>
          </a:prstGeom>
        </p:spPr>
      </p:pic>
      <p:sp>
        <p:nvSpPr>
          <p:cNvPr id="12" name="TextBox 11">
            <a:extLst>
              <a:ext uri="{FF2B5EF4-FFF2-40B4-BE49-F238E27FC236}">
                <a16:creationId xmlns:a16="http://schemas.microsoft.com/office/drawing/2014/main" id="{C6B42766-8FB1-2D15-0529-6F03EE5E6430}"/>
              </a:ext>
            </a:extLst>
          </p:cNvPr>
          <p:cNvSpPr txBox="1"/>
          <p:nvPr/>
        </p:nvSpPr>
        <p:spPr>
          <a:xfrm>
            <a:off x="150378" y="0"/>
            <a:ext cx="8436263" cy="400110"/>
          </a:xfrm>
          <a:prstGeom prst="rect">
            <a:avLst/>
          </a:prstGeom>
          <a:noFill/>
        </p:spPr>
        <p:txBody>
          <a:bodyPr wrap="square" rtlCol="0">
            <a:spAutoFit/>
          </a:bodyPr>
          <a:lstStyle/>
          <a:p>
            <a:r>
              <a:rPr lang="en-CN" sz="2000" b="1" dirty="0">
                <a:solidFill>
                  <a:srgbClr val="FF0000"/>
                </a:solidFill>
              </a:rPr>
              <a:t>Image Gen</a:t>
            </a:r>
          </a:p>
        </p:txBody>
      </p:sp>
    </p:spTree>
    <p:extLst>
      <p:ext uri="{BB962C8B-B14F-4D97-AF65-F5344CB8AC3E}">
        <p14:creationId xmlns:p14="http://schemas.microsoft.com/office/powerpoint/2010/main" val="3637596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penAI to Launch ChatGPT Mobile App">
            <a:extLst>
              <a:ext uri="{FF2B5EF4-FFF2-40B4-BE49-F238E27FC236}">
                <a16:creationId xmlns:a16="http://schemas.microsoft.com/office/drawing/2014/main" id="{14E23E28-8F06-8915-F4C8-A5E7A01BB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534" y="566612"/>
            <a:ext cx="2716165" cy="169760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ALL-E 2: OpenAI AI System Creates And Edits Images From A Description In  Natural Language">
            <a:extLst>
              <a:ext uri="{FF2B5EF4-FFF2-40B4-BE49-F238E27FC236}">
                <a16:creationId xmlns:a16="http://schemas.microsoft.com/office/drawing/2014/main" id="{2887C19B-A015-EE6C-309E-86ECA6882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56" y="551165"/>
            <a:ext cx="2880825" cy="172849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GitHub Copilot · Your AI pair programmer · GitHub">
            <a:extLst>
              <a:ext uri="{FF2B5EF4-FFF2-40B4-BE49-F238E27FC236}">
                <a16:creationId xmlns:a16="http://schemas.microsoft.com/office/drawing/2014/main" id="{13482363-110C-1997-AED7-289E4A60C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552" y="551165"/>
            <a:ext cx="3262183" cy="171264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GPT-3 | Know Your Meme">
            <a:extLst>
              <a:ext uri="{FF2B5EF4-FFF2-40B4-BE49-F238E27FC236}">
                <a16:creationId xmlns:a16="http://schemas.microsoft.com/office/drawing/2014/main" id="{4D8DD8CC-7BED-B071-EF88-30126FCEF4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4673" y="2521969"/>
            <a:ext cx="37973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The implications of Microsoft's exclusive GPT-3 license - TechTalks">
            <a:extLst>
              <a:ext uri="{FF2B5EF4-FFF2-40B4-BE49-F238E27FC236}">
                <a16:creationId xmlns:a16="http://schemas.microsoft.com/office/drawing/2014/main" id="{D94461BA-E2F8-46B5-3B6B-A0E415118B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8901" y="4913323"/>
            <a:ext cx="2528844" cy="1682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e new Bing complete with AI technology from OpenAI. (Image: Microsoft)">
            <a:extLst>
              <a:ext uri="{FF2B5EF4-FFF2-40B4-BE49-F238E27FC236}">
                <a16:creationId xmlns:a16="http://schemas.microsoft.com/office/drawing/2014/main" id="{4C82B400-0722-C49B-9E84-55EB30EE5E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856" y="4723517"/>
            <a:ext cx="2811686" cy="1583318"/>
          </a:xfrm>
          <a:prstGeom prst="rect">
            <a:avLst/>
          </a:prstGeom>
          <a:noFill/>
          <a:extLst>
            <a:ext uri="{909E8E84-426E-40DD-AFC4-6F175D3DCCD1}">
              <a14:hiddenFill xmlns:a14="http://schemas.microsoft.com/office/drawing/2010/main">
                <a:solidFill>
                  <a:srgbClr val="FFFFFF"/>
                </a:solidFill>
              </a14:hiddenFill>
            </a:ext>
          </a:extLst>
        </p:spPr>
      </p:pic>
      <p:sp>
        <p:nvSpPr>
          <p:cNvPr id="7" name="Frame 6">
            <a:extLst>
              <a:ext uri="{FF2B5EF4-FFF2-40B4-BE49-F238E27FC236}">
                <a16:creationId xmlns:a16="http://schemas.microsoft.com/office/drawing/2014/main" id="{54595D54-2E1D-A011-5C71-FE76BAB10458}"/>
              </a:ext>
            </a:extLst>
          </p:cNvPr>
          <p:cNvSpPr/>
          <p:nvPr/>
        </p:nvSpPr>
        <p:spPr>
          <a:xfrm>
            <a:off x="7916906" y="4655569"/>
            <a:ext cx="3797299" cy="179465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8" name="TextBox 7">
            <a:extLst>
              <a:ext uri="{FF2B5EF4-FFF2-40B4-BE49-F238E27FC236}">
                <a16:creationId xmlns:a16="http://schemas.microsoft.com/office/drawing/2014/main" id="{EE383A44-A1D4-4405-4C89-E625704A0825}"/>
              </a:ext>
            </a:extLst>
          </p:cNvPr>
          <p:cNvSpPr txBox="1"/>
          <p:nvPr/>
        </p:nvSpPr>
        <p:spPr>
          <a:xfrm>
            <a:off x="8396662" y="5301049"/>
            <a:ext cx="2762744" cy="461665"/>
          </a:xfrm>
          <a:prstGeom prst="rect">
            <a:avLst/>
          </a:prstGeom>
          <a:noFill/>
        </p:spPr>
        <p:txBody>
          <a:bodyPr wrap="none" rtlCol="0">
            <a:spAutoFit/>
          </a:bodyPr>
          <a:lstStyle/>
          <a:p>
            <a:r>
              <a:rPr lang="en-CN" sz="2400" dirty="0"/>
              <a:t>partners, startups, …</a:t>
            </a:r>
          </a:p>
        </p:txBody>
      </p:sp>
      <p:sp>
        <p:nvSpPr>
          <p:cNvPr id="9" name="TextBox 8">
            <a:extLst>
              <a:ext uri="{FF2B5EF4-FFF2-40B4-BE49-F238E27FC236}">
                <a16:creationId xmlns:a16="http://schemas.microsoft.com/office/drawing/2014/main" id="{2D736756-D02D-EB3B-85AE-7FE205335359}"/>
              </a:ext>
            </a:extLst>
          </p:cNvPr>
          <p:cNvSpPr txBox="1"/>
          <p:nvPr/>
        </p:nvSpPr>
        <p:spPr>
          <a:xfrm>
            <a:off x="306644" y="69128"/>
            <a:ext cx="3672231" cy="400110"/>
          </a:xfrm>
          <a:prstGeom prst="rect">
            <a:avLst/>
          </a:prstGeom>
          <a:noFill/>
        </p:spPr>
        <p:txBody>
          <a:bodyPr wrap="square" rtlCol="0">
            <a:spAutoFit/>
          </a:bodyPr>
          <a:lstStyle/>
          <a:p>
            <a:r>
              <a:rPr lang="en-US" sz="2000" b="1" dirty="0"/>
              <a:t>O</a:t>
            </a:r>
            <a:r>
              <a:rPr lang="en-CN" sz="2000" b="1" dirty="0"/>
              <a:t>penai ecology</a:t>
            </a:r>
          </a:p>
        </p:txBody>
      </p:sp>
    </p:spTree>
    <p:extLst>
      <p:ext uri="{BB962C8B-B14F-4D97-AF65-F5344CB8AC3E}">
        <p14:creationId xmlns:p14="http://schemas.microsoft.com/office/powerpoint/2010/main" val="2775543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244">
            <a:extLst>
              <a:ext uri="{FF2B5EF4-FFF2-40B4-BE49-F238E27FC236}">
                <a16:creationId xmlns:a16="http://schemas.microsoft.com/office/drawing/2014/main" id="{858BA4B9-4C1F-219E-79B0-EE68161EA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544595"/>
            <a:ext cx="6301946" cy="84025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4F4C52-A2DD-995C-10E1-B710EC29A9D8}"/>
              </a:ext>
            </a:extLst>
          </p:cNvPr>
          <p:cNvSpPr txBox="1"/>
          <p:nvPr/>
        </p:nvSpPr>
        <p:spPr>
          <a:xfrm>
            <a:off x="6932141" y="86497"/>
            <a:ext cx="5041556" cy="6186309"/>
          </a:xfrm>
          <a:prstGeom prst="rect">
            <a:avLst/>
          </a:prstGeom>
          <a:noFill/>
        </p:spPr>
        <p:txBody>
          <a:bodyPr wrap="square" rtlCol="0">
            <a:spAutoFit/>
          </a:bodyPr>
          <a:lstStyle/>
          <a:p>
            <a:r>
              <a:rPr lang="en-CN" dirty="0"/>
              <a:t>1. Text generation: tech most ready, a lot of startups using GPT-3</a:t>
            </a:r>
          </a:p>
          <a:p>
            <a:endParaRPr lang="en-CN" dirty="0"/>
          </a:p>
          <a:p>
            <a:r>
              <a:rPr lang="en-CN" dirty="0"/>
              <a:t>2. Image generation: transformer and diffusion models prevailing, phasing out VAE and GAN. Stable Diffusion, Dalle-2, MidJourney</a:t>
            </a:r>
          </a:p>
          <a:p>
            <a:endParaRPr lang="en-CN" dirty="0"/>
          </a:p>
          <a:p>
            <a:r>
              <a:rPr lang="en-CN" dirty="0"/>
              <a:t>3. Code gen: Copilot creates blocks of code</a:t>
            </a:r>
          </a:p>
          <a:p>
            <a:endParaRPr lang="en-CN" dirty="0"/>
          </a:p>
          <a:p>
            <a:r>
              <a:rPr lang="en-CN" dirty="0"/>
              <a:t>4. Speech Synthesis: impressive, Resemble.ai, VALL-E, WellSaid all using GPT-3</a:t>
            </a:r>
          </a:p>
          <a:p>
            <a:endParaRPr lang="en-CN" dirty="0"/>
          </a:p>
          <a:p>
            <a:r>
              <a:rPr lang="en-CN" dirty="0"/>
              <a:t>5. Video, 3D, gaming GC: still early;</a:t>
            </a:r>
            <a:r>
              <a:rPr lang="zh-CN" altLang="en-US" dirty="0"/>
              <a:t> </a:t>
            </a:r>
            <a:r>
              <a:rPr lang="en-US" altLang="zh-CN" dirty="0"/>
              <a:t>“No man’s sky”;</a:t>
            </a:r>
            <a:r>
              <a:rPr lang="en-CN" dirty="0"/>
              <a:t> Imagen Video, Phenaki by Google; Make-a-video by Meta; smart editting good</a:t>
            </a:r>
          </a:p>
          <a:p>
            <a:endParaRPr lang="en-CN" dirty="0"/>
          </a:p>
          <a:p>
            <a:r>
              <a:rPr lang="en-CN" dirty="0"/>
              <a:t>6. Cohere uses transformer-based models, build NLP tools for devs and enterprises: semantic analysis, toxicity detection, summarization, models; Glean is a </a:t>
            </a:r>
            <a:r>
              <a:rPr lang="en-CN"/>
              <a:t>similar unicorn; hugging face for tech and researchers</a:t>
            </a:r>
            <a:endParaRPr lang="en-CN" dirty="0"/>
          </a:p>
          <a:p>
            <a:endParaRPr lang="en-CN" dirty="0"/>
          </a:p>
        </p:txBody>
      </p:sp>
      <p:sp>
        <p:nvSpPr>
          <p:cNvPr id="6" name="TextBox 5">
            <a:extLst>
              <a:ext uri="{FF2B5EF4-FFF2-40B4-BE49-F238E27FC236}">
                <a16:creationId xmlns:a16="http://schemas.microsoft.com/office/drawing/2014/main" id="{70E15F96-D1EA-957E-C30A-CAB720CED312}"/>
              </a:ext>
            </a:extLst>
          </p:cNvPr>
          <p:cNvSpPr txBox="1"/>
          <p:nvPr/>
        </p:nvSpPr>
        <p:spPr>
          <a:xfrm>
            <a:off x="306644" y="69128"/>
            <a:ext cx="3672231" cy="400110"/>
          </a:xfrm>
          <a:prstGeom prst="rect">
            <a:avLst/>
          </a:prstGeom>
          <a:noFill/>
        </p:spPr>
        <p:txBody>
          <a:bodyPr wrap="square" rtlCol="0">
            <a:spAutoFit/>
          </a:bodyPr>
          <a:lstStyle/>
          <a:p>
            <a:r>
              <a:rPr lang="en-CN" sz="2000" b="1" dirty="0"/>
              <a:t>Generative AI companies</a:t>
            </a:r>
          </a:p>
        </p:txBody>
      </p:sp>
    </p:spTree>
    <p:extLst>
      <p:ext uri="{BB962C8B-B14F-4D97-AF65-F5344CB8AC3E}">
        <p14:creationId xmlns:p14="http://schemas.microsoft.com/office/powerpoint/2010/main" val="2902369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C27DA1-F8C3-865F-EF0A-DCB54D841D4C}"/>
              </a:ext>
            </a:extLst>
          </p:cNvPr>
          <p:cNvSpPr txBox="1"/>
          <p:nvPr/>
        </p:nvSpPr>
        <p:spPr>
          <a:xfrm>
            <a:off x="238179" y="90043"/>
            <a:ext cx="8436263" cy="400110"/>
          </a:xfrm>
          <a:prstGeom prst="rect">
            <a:avLst/>
          </a:prstGeom>
          <a:noFill/>
        </p:spPr>
        <p:txBody>
          <a:bodyPr wrap="square" rtlCol="0">
            <a:spAutoFit/>
          </a:bodyPr>
          <a:lstStyle/>
          <a:p>
            <a:r>
              <a:rPr lang="en-CN" altLang="zh-CN" sz="2000" b="1" dirty="0"/>
              <a:t>Generative AI stack &amp; China situation</a:t>
            </a:r>
            <a:r>
              <a:rPr lang="zh-CN" altLang="en-US" sz="2000" b="1" dirty="0"/>
              <a:t> </a:t>
            </a:r>
            <a:endParaRPr lang="en-CN" sz="2000" b="1" dirty="0"/>
          </a:p>
        </p:txBody>
      </p:sp>
      <p:sp>
        <p:nvSpPr>
          <p:cNvPr id="9" name="Frame 8">
            <a:extLst>
              <a:ext uri="{FF2B5EF4-FFF2-40B4-BE49-F238E27FC236}">
                <a16:creationId xmlns:a16="http://schemas.microsoft.com/office/drawing/2014/main" id="{FACC67B8-73E3-5765-48DD-67701FEF09D1}"/>
              </a:ext>
            </a:extLst>
          </p:cNvPr>
          <p:cNvSpPr/>
          <p:nvPr/>
        </p:nvSpPr>
        <p:spPr>
          <a:xfrm>
            <a:off x="2287800" y="1621075"/>
            <a:ext cx="1997217" cy="2358767"/>
          </a:xfrm>
          <a:prstGeom prst="fram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1" name="Frame 10">
            <a:extLst>
              <a:ext uri="{FF2B5EF4-FFF2-40B4-BE49-F238E27FC236}">
                <a16:creationId xmlns:a16="http://schemas.microsoft.com/office/drawing/2014/main" id="{DE144FCD-698A-29CC-B42B-95AE6B9CC5CE}"/>
              </a:ext>
            </a:extLst>
          </p:cNvPr>
          <p:cNvSpPr/>
          <p:nvPr/>
        </p:nvSpPr>
        <p:spPr>
          <a:xfrm>
            <a:off x="238181" y="5194936"/>
            <a:ext cx="6096459" cy="1099751"/>
          </a:xfrm>
          <a:prstGeom prst="fram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2" name="TextBox 11">
            <a:extLst>
              <a:ext uri="{FF2B5EF4-FFF2-40B4-BE49-F238E27FC236}">
                <a16:creationId xmlns:a16="http://schemas.microsoft.com/office/drawing/2014/main" id="{CE10CF45-694B-568A-3AD9-F39E6CFEAF59}"/>
              </a:ext>
            </a:extLst>
          </p:cNvPr>
          <p:cNvSpPr txBox="1"/>
          <p:nvPr/>
        </p:nvSpPr>
        <p:spPr>
          <a:xfrm>
            <a:off x="1107185" y="5560145"/>
            <a:ext cx="4017318" cy="369332"/>
          </a:xfrm>
          <a:prstGeom prst="rect">
            <a:avLst/>
          </a:prstGeom>
          <a:noFill/>
        </p:spPr>
        <p:txBody>
          <a:bodyPr wrap="none" rtlCol="0">
            <a:spAutoFit/>
          </a:bodyPr>
          <a:lstStyle/>
          <a:p>
            <a:r>
              <a:rPr lang="en-CN" b="1" dirty="0"/>
              <a:t>Hardware: </a:t>
            </a:r>
            <a:r>
              <a:rPr lang="en-CN" dirty="0"/>
              <a:t>Servers, Network, GPUs, TPUs</a:t>
            </a:r>
          </a:p>
        </p:txBody>
      </p:sp>
      <p:sp>
        <p:nvSpPr>
          <p:cNvPr id="13" name="Frame 12">
            <a:extLst>
              <a:ext uri="{FF2B5EF4-FFF2-40B4-BE49-F238E27FC236}">
                <a16:creationId xmlns:a16="http://schemas.microsoft.com/office/drawing/2014/main" id="{6558126A-3456-0864-4AB6-0C560CB5EA15}"/>
              </a:ext>
            </a:extLst>
          </p:cNvPr>
          <p:cNvSpPr/>
          <p:nvPr/>
        </p:nvSpPr>
        <p:spPr>
          <a:xfrm>
            <a:off x="238179" y="4045954"/>
            <a:ext cx="6096461" cy="1099751"/>
          </a:xfrm>
          <a:prstGeom prst="fram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4" name="TextBox 13">
            <a:extLst>
              <a:ext uri="{FF2B5EF4-FFF2-40B4-BE49-F238E27FC236}">
                <a16:creationId xmlns:a16="http://schemas.microsoft.com/office/drawing/2014/main" id="{2B4F1027-E9F5-1267-3B1E-D233B3DD566D}"/>
              </a:ext>
            </a:extLst>
          </p:cNvPr>
          <p:cNvSpPr txBox="1"/>
          <p:nvPr/>
        </p:nvSpPr>
        <p:spPr>
          <a:xfrm>
            <a:off x="537758" y="4272663"/>
            <a:ext cx="4570547" cy="646331"/>
          </a:xfrm>
          <a:prstGeom prst="rect">
            <a:avLst/>
          </a:prstGeom>
          <a:noFill/>
        </p:spPr>
        <p:txBody>
          <a:bodyPr wrap="none" rtlCol="0">
            <a:spAutoFit/>
          </a:bodyPr>
          <a:lstStyle/>
          <a:p>
            <a:r>
              <a:rPr lang="en-CN" b="1" dirty="0"/>
              <a:t>Cloud Platforms: </a:t>
            </a:r>
            <a:r>
              <a:rPr lang="en-CN" dirty="0"/>
              <a:t>AliCloud, Azure, Baidu Cloud, </a:t>
            </a:r>
          </a:p>
          <a:p>
            <a:r>
              <a:rPr lang="en-CN" dirty="0"/>
              <a:t>Tencent Cloud, KingSoft Cloud, AWS, etc</a:t>
            </a:r>
          </a:p>
        </p:txBody>
      </p:sp>
      <p:sp>
        <p:nvSpPr>
          <p:cNvPr id="15" name="TextBox 14">
            <a:extLst>
              <a:ext uri="{FF2B5EF4-FFF2-40B4-BE49-F238E27FC236}">
                <a16:creationId xmlns:a16="http://schemas.microsoft.com/office/drawing/2014/main" id="{CEFCEC99-1D8D-A365-8C7E-C39ECD8186F7}"/>
              </a:ext>
            </a:extLst>
          </p:cNvPr>
          <p:cNvSpPr txBox="1"/>
          <p:nvPr/>
        </p:nvSpPr>
        <p:spPr>
          <a:xfrm>
            <a:off x="2453478" y="2186403"/>
            <a:ext cx="1527311" cy="1200329"/>
          </a:xfrm>
          <a:prstGeom prst="rect">
            <a:avLst/>
          </a:prstGeom>
          <a:noFill/>
        </p:spPr>
        <p:txBody>
          <a:bodyPr wrap="square" rtlCol="0">
            <a:spAutoFit/>
          </a:bodyPr>
          <a:lstStyle/>
          <a:p>
            <a:r>
              <a:rPr lang="en-CN" b="1" dirty="0"/>
              <a:t>Closed-Source</a:t>
            </a:r>
            <a:r>
              <a:rPr lang="en-CN" dirty="0"/>
              <a:t> Foundation Models, like GPT-3, 文心</a:t>
            </a:r>
          </a:p>
        </p:txBody>
      </p:sp>
      <p:sp>
        <p:nvSpPr>
          <p:cNvPr id="16" name="Frame 15">
            <a:extLst>
              <a:ext uri="{FF2B5EF4-FFF2-40B4-BE49-F238E27FC236}">
                <a16:creationId xmlns:a16="http://schemas.microsoft.com/office/drawing/2014/main" id="{47952574-5BB8-3925-0BBE-BE75DEC3B465}"/>
              </a:ext>
            </a:extLst>
          </p:cNvPr>
          <p:cNvSpPr/>
          <p:nvPr/>
        </p:nvSpPr>
        <p:spPr>
          <a:xfrm>
            <a:off x="4337423" y="1632170"/>
            <a:ext cx="1997217" cy="2358767"/>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17" name="TextBox 16">
            <a:extLst>
              <a:ext uri="{FF2B5EF4-FFF2-40B4-BE49-F238E27FC236}">
                <a16:creationId xmlns:a16="http://schemas.microsoft.com/office/drawing/2014/main" id="{4F2DCEFC-C00E-49DC-78FF-F10A16A26471}"/>
              </a:ext>
            </a:extLst>
          </p:cNvPr>
          <p:cNvSpPr txBox="1"/>
          <p:nvPr/>
        </p:nvSpPr>
        <p:spPr>
          <a:xfrm>
            <a:off x="4505643" y="2283248"/>
            <a:ext cx="1660776" cy="923330"/>
          </a:xfrm>
          <a:prstGeom prst="rect">
            <a:avLst/>
          </a:prstGeom>
          <a:noFill/>
        </p:spPr>
        <p:txBody>
          <a:bodyPr wrap="none" rtlCol="0">
            <a:spAutoFit/>
          </a:bodyPr>
          <a:lstStyle/>
          <a:p>
            <a:r>
              <a:rPr lang="en-CN" b="1" dirty="0"/>
              <a:t>Open-Source</a:t>
            </a:r>
            <a:r>
              <a:rPr lang="en-CN" dirty="0"/>
              <a:t> </a:t>
            </a:r>
          </a:p>
          <a:p>
            <a:r>
              <a:rPr lang="en-CN" dirty="0"/>
              <a:t>Models, like</a:t>
            </a:r>
          </a:p>
          <a:p>
            <a:r>
              <a:rPr lang="en-CN" dirty="0"/>
              <a:t>Stable Diffusion</a:t>
            </a:r>
          </a:p>
        </p:txBody>
      </p:sp>
      <p:sp>
        <p:nvSpPr>
          <p:cNvPr id="18" name="Frame 17">
            <a:extLst>
              <a:ext uri="{FF2B5EF4-FFF2-40B4-BE49-F238E27FC236}">
                <a16:creationId xmlns:a16="http://schemas.microsoft.com/office/drawing/2014/main" id="{4D18D6BC-37A0-5199-2F7E-11376312A0D0}"/>
              </a:ext>
            </a:extLst>
          </p:cNvPr>
          <p:cNvSpPr/>
          <p:nvPr/>
        </p:nvSpPr>
        <p:spPr>
          <a:xfrm>
            <a:off x="252712" y="632941"/>
            <a:ext cx="1997217" cy="3346902"/>
          </a:xfrm>
          <a:prstGeom prst="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20" name="TextBox 19">
            <a:extLst>
              <a:ext uri="{FF2B5EF4-FFF2-40B4-BE49-F238E27FC236}">
                <a16:creationId xmlns:a16="http://schemas.microsoft.com/office/drawing/2014/main" id="{0FCECE77-D6F6-6D3E-6EA6-F75E15EB87EB}"/>
              </a:ext>
            </a:extLst>
          </p:cNvPr>
          <p:cNvSpPr txBox="1"/>
          <p:nvPr/>
        </p:nvSpPr>
        <p:spPr>
          <a:xfrm>
            <a:off x="361483" y="1389850"/>
            <a:ext cx="1907382" cy="1754326"/>
          </a:xfrm>
          <a:prstGeom prst="rect">
            <a:avLst/>
          </a:prstGeom>
          <a:noFill/>
        </p:spPr>
        <p:txBody>
          <a:bodyPr wrap="none" rtlCol="0">
            <a:spAutoFit/>
          </a:bodyPr>
          <a:lstStyle/>
          <a:p>
            <a:r>
              <a:rPr lang="en-CN" b="1" dirty="0"/>
              <a:t>E2E Apps/services</a:t>
            </a:r>
          </a:p>
          <a:p>
            <a:endParaRPr lang="en-US" dirty="0"/>
          </a:p>
          <a:p>
            <a:r>
              <a:rPr lang="en-US" dirty="0"/>
              <a:t>w</a:t>
            </a:r>
            <a:r>
              <a:rPr lang="en-CN" dirty="0"/>
              <a:t>ith proprietary</a:t>
            </a:r>
          </a:p>
          <a:p>
            <a:r>
              <a:rPr lang="en-CN" dirty="0"/>
              <a:t> models, like</a:t>
            </a:r>
          </a:p>
          <a:p>
            <a:r>
              <a:rPr lang="en-CN" dirty="0"/>
              <a:t>Midjourney, </a:t>
            </a:r>
          </a:p>
          <a:p>
            <a:r>
              <a:rPr lang="en-CN" dirty="0"/>
              <a:t>Cohere</a:t>
            </a:r>
          </a:p>
        </p:txBody>
      </p:sp>
      <p:sp>
        <p:nvSpPr>
          <p:cNvPr id="21" name="Frame 20">
            <a:extLst>
              <a:ext uri="{FF2B5EF4-FFF2-40B4-BE49-F238E27FC236}">
                <a16:creationId xmlns:a16="http://schemas.microsoft.com/office/drawing/2014/main" id="{1F60E3A5-9249-AB1E-B195-90259BB93F84}"/>
              </a:ext>
            </a:extLst>
          </p:cNvPr>
          <p:cNvSpPr/>
          <p:nvPr/>
        </p:nvSpPr>
        <p:spPr>
          <a:xfrm>
            <a:off x="2287800" y="635392"/>
            <a:ext cx="4046840" cy="919571"/>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rgbClr val="FF0000"/>
              </a:solidFill>
            </a:endParaRPr>
          </a:p>
        </p:txBody>
      </p:sp>
      <p:sp>
        <p:nvSpPr>
          <p:cNvPr id="22" name="TextBox 21">
            <a:extLst>
              <a:ext uri="{FF2B5EF4-FFF2-40B4-BE49-F238E27FC236}">
                <a16:creationId xmlns:a16="http://schemas.microsoft.com/office/drawing/2014/main" id="{16A4B446-3194-53D4-2EE2-CBF1D0898784}"/>
              </a:ext>
            </a:extLst>
          </p:cNvPr>
          <p:cNvSpPr txBox="1"/>
          <p:nvPr/>
        </p:nvSpPr>
        <p:spPr>
          <a:xfrm>
            <a:off x="2395651" y="798541"/>
            <a:ext cx="3837910" cy="646331"/>
          </a:xfrm>
          <a:prstGeom prst="rect">
            <a:avLst/>
          </a:prstGeom>
          <a:noFill/>
        </p:spPr>
        <p:txBody>
          <a:bodyPr wrap="none" rtlCol="0">
            <a:spAutoFit/>
          </a:bodyPr>
          <a:lstStyle/>
          <a:p>
            <a:r>
              <a:rPr lang="en-CN" b="1" dirty="0"/>
              <a:t>Apps/Services </a:t>
            </a:r>
            <a:r>
              <a:rPr lang="en-CN" dirty="0"/>
              <a:t>w/o proprietary models,</a:t>
            </a:r>
          </a:p>
          <a:p>
            <a:r>
              <a:rPr lang="en-CN" dirty="0"/>
              <a:t> like Jasper, Copilot</a:t>
            </a:r>
          </a:p>
        </p:txBody>
      </p:sp>
      <p:sp>
        <p:nvSpPr>
          <p:cNvPr id="23" name="TextBox 22">
            <a:extLst>
              <a:ext uri="{FF2B5EF4-FFF2-40B4-BE49-F238E27FC236}">
                <a16:creationId xmlns:a16="http://schemas.microsoft.com/office/drawing/2014/main" id="{723102C0-081C-3C0E-B29C-64F71CBBCAF6}"/>
              </a:ext>
            </a:extLst>
          </p:cNvPr>
          <p:cNvSpPr txBox="1"/>
          <p:nvPr/>
        </p:nvSpPr>
        <p:spPr>
          <a:xfrm>
            <a:off x="6334639" y="398801"/>
            <a:ext cx="5985316" cy="7571303"/>
          </a:xfrm>
          <a:prstGeom prst="rect">
            <a:avLst/>
          </a:prstGeom>
          <a:noFill/>
        </p:spPr>
        <p:txBody>
          <a:bodyPr wrap="square" rtlCol="0">
            <a:spAutoFit/>
          </a:bodyPr>
          <a:lstStyle/>
          <a:p>
            <a:pPr marL="342900" indent="-342900">
              <a:buAutoNum type="arabicPeriod"/>
            </a:pPr>
            <a:r>
              <a:rPr lang="en-US" dirty="0" err="1">
                <a:solidFill>
                  <a:srgbClr val="C00000"/>
                </a:solidFill>
              </a:rPr>
              <a:t>openai</a:t>
            </a:r>
            <a:r>
              <a:rPr lang="en-US" dirty="0">
                <a:solidFill>
                  <a:srgbClr val="C00000"/>
                </a:solidFill>
              </a:rPr>
              <a:t> services not open to China</a:t>
            </a:r>
          </a:p>
          <a:p>
            <a:pPr marL="342900" indent="-342900">
              <a:buAutoNum type="arabicPeriod"/>
            </a:pPr>
            <a:r>
              <a:rPr lang="en-US" dirty="0">
                <a:solidFill>
                  <a:srgbClr val="C00000"/>
                </a:solidFill>
              </a:rPr>
              <a:t>AI chip ban to China</a:t>
            </a:r>
          </a:p>
          <a:p>
            <a:pPr marL="342900" indent="-342900">
              <a:buAutoNum type="arabicPeriod"/>
            </a:pPr>
            <a:r>
              <a:rPr lang="en-US" dirty="0">
                <a:solidFill>
                  <a:srgbClr val="C00000"/>
                </a:solidFill>
              </a:rPr>
              <a:t>data security and privacy concerns, unlikely for a company’s biz data to be sent abroad</a:t>
            </a:r>
          </a:p>
          <a:p>
            <a:pPr marL="342900" indent="-342900">
              <a:buAutoNum type="arabicPeriod"/>
            </a:pPr>
            <a:r>
              <a:rPr lang="en-US" dirty="0">
                <a:solidFill>
                  <a:srgbClr val="C00000"/>
                </a:solidFill>
              </a:rPr>
              <a:t>Need localized or on-premise </a:t>
            </a:r>
            <a:r>
              <a:rPr lang="en-US" dirty="0" err="1">
                <a:solidFill>
                  <a:srgbClr val="C00000"/>
                </a:solidFill>
              </a:rPr>
              <a:t>ChatGPT</a:t>
            </a:r>
            <a:r>
              <a:rPr lang="en-US" dirty="0">
                <a:solidFill>
                  <a:srgbClr val="C00000"/>
                </a:solidFill>
              </a:rPr>
              <a:t>/NLP capability </a:t>
            </a:r>
          </a:p>
          <a:p>
            <a:pPr marL="342900" indent="-342900">
              <a:buAutoNum type="arabicPeriod"/>
            </a:pPr>
            <a:r>
              <a:rPr lang="en-US" dirty="0">
                <a:solidFill>
                  <a:srgbClr val="C00000"/>
                </a:solidFill>
              </a:rPr>
              <a:t>API call to GPT-3/</a:t>
            </a:r>
            <a:r>
              <a:rPr lang="en-US" dirty="0" err="1">
                <a:solidFill>
                  <a:srgbClr val="C00000"/>
                </a:solidFill>
              </a:rPr>
              <a:t>ChatGPT</a:t>
            </a:r>
            <a:r>
              <a:rPr lang="en-US" dirty="0">
                <a:solidFill>
                  <a:srgbClr val="C00000"/>
                </a:solidFill>
              </a:rPr>
              <a:t> can be costly</a:t>
            </a:r>
          </a:p>
          <a:p>
            <a:endParaRPr lang="en-US" dirty="0"/>
          </a:p>
          <a:p>
            <a:pPr marL="342900" indent="-342900">
              <a:buAutoNum type="arabicPeriod"/>
            </a:pPr>
            <a:r>
              <a:rPr lang="en-US" dirty="0"/>
              <a:t>Platform: Search, virtual host?</a:t>
            </a:r>
          </a:p>
          <a:p>
            <a:pPr marL="342900" indent="-342900">
              <a:buAutoNum type="arabicPeriod"/>
            </a:pPr>
            <a:r>
              <a:rPr lang="en-US" dirty="0"/>
              <a:t>Customer Service &amp; eCommerce shopping assistant</a:t>
            </a:r>
          </a:p>
          <a:p>
            <a:pPr marL="342900" indent="-342900">
              <a:buAutoNum type="arabicPeriod"/>
            </a:pPr>
            <a:r>
              <a:rPr lang="en-US" dirty="0"/>
              <a:t>Content creation/revision/censorship: opportunities </a:t>
            </a:r>
            <a:r>
              <a:rPr lang="en-US" dirty="0" err="1"/>
              <a:t>Sina</a:t>
            </a:r>
            <a:r>
              <a:rPr lang="en-US" dirty="0"/>
              <a:t>/NetEase/Sohu/</a:t>
            </a:r>
            <a:r>
              <a:rPr lang="en-US" dirty="0" err="1"/>
              <a:t>TencentNews</a:t>
            </a:r>
            <a:r>
              <a:rPr lang="en-US" dirty="0"/>
              <a:t>/Baidu News/Self Media</a:t>
            </a:r>
          </a:p>
          <a:p>
            <a:pPr marL="342900" indent="-342900">
              <a:buAutoNum type="arabicPeriod"/>
            </a:pPr>
            <a:r>
              <a:rPr lang="en-US" dirty="0" err="1"/>
              <a:t>ImageGen</a:t>
            </a:r>
            <a:r>
              <a:rPr lang="en-US" dirty="0"/>
              <a:t>:  can be helper for media editors</a:t>
            </a:r>
          </a:p>
          <a:p>
            <a:pPr marL="342900" indent="-342900">
              <a:buAutoNum type="arabicPeriod"/>
            </a:pPr>
            <a:r>
              <a:rPr lang="en-US" dirty="0" err="1"/>
              <a:t>videoGen</a:t>
            </a:r>
            <a:r>
              <a:rPr lang="en-US" dirty="0"/>
              <a:t>: still early stage, video enhancement ok</a:t>
            </a:r>
          </a:p>
          <a:p>
            <a:pPr marL="342900" indent="-342900">
              <a:buAutoNum type="arabicPeriod"/>
            </a:pPr>
            <a:r>
              <a:rPr lang="en-US" dirty="0" err="1"/>
              <a:t>CodeGen</a:t>
            </a:r>
            <a:r>
              <a:rPr lang="en-US" dirty="0"/>
              <a:t>: </a:t>
            </a:r>
            <a:r>
              <a:rPr lang="en-US" dirty="0" err="1"/>
              <a:t>CoPilot</a:t>
            </a:r>
            <a:r>
              <a:rPr lang="en-US" dirty="0"/>
              <a:t> enough?</a:t>
            </a:r>
          </a:p>
          <a:p>
            <a:pPr marL="342900" indent="-342900">
              <a:buAutoNum type="arabicPeriod"/>
            </a:pPr>
            <a:r>
              <a:rPr lang="en-US" dirty="0"/>
              <a:t>Speech Synthesis:  </a:t>
            </a:r>
            <a:r>
              <a:rPr lang="en-US" dirty="0" err="1"/>
              <a:t>Xunfei</a:t>
            </a:r>
            <a:r>
              <a:rPr lang="en-US" dirty="0"/>
              <a:t>, </a:t>
            </a:r>
            <a:r>
              <a:rPr lang="en-US" dirty="0" err="1"/>
              <a:t>baidu</a:t>
            </a:r>
            <a:r>
              <a:rPr lang="en-US" dirty="0"/>
              <a:t>, VALL-E speed, </a:t>
            </a:r>
            <a:r>
              <a:rPr lang="en-US" dirty="0" err="1"/>
              <a:t>云之声</a:t>
            </a:r>
            <a:endParaRPr lang="en-US" dirty="0"/>
          </a:p>
          <a:p>
            <a:pPr marL="342900" indent="-342900">
              <a:buAutoNum type="arabicPeriod"/>
            </a:pPr>
            <a:r>
              <a:rPr lang="en-US" dirty="0"/>
              <a:t>Game: avatar/dialog/narrative/content/localization/test</a:t>
            </a:r>
          </a:p>
          <a:p>
            <a:pPr marL="342900" indent="-342900">
              <a:buAutoNum type="arabicPeriod"/>
            </a:pPr>
            <a:r>
              <a:rPr lang="en-US" dirty="0"/>
              <a:t>Drug discovery: 类Chemistry42?</a:t>
            </a:r>
          </a:p>
          <a:p>
            <a:pPr marL="342900" indent="-342900">
              <a:buAutoNum type="arabicPeriod"/>
            </a:pPr>
            <a:r>
              <a:rPr lang="en-US" dirty="0"/>
              <a:t>2C: gift creation? soulmate? Writing? Music? Online education/foreign language learning?</a:t>
            </a:r>
          </a:p>
          <a:p>
            <a:pPr marL="342900" indent="-342900">
              <a:buAutoNum type="arabicPeriod"/>
            </a:pPr>
            <a:r>
              <a:rPr lang="en-US" dirty="0"/>
              <a:t>Translation tools 2B/2C</a:t>
            </a:r>
          </a:p>
          <a:p>
            <a:pPr marL="342900" indent="-342900">
              <a:buAutoNum type="arabicPeriod"/>
            </a:pPr>
            <a:r>
              <a:rPr lang="en-US" dirty="0"/>
              <a:t>Data-labelling: </a:t>
            </a:r>
            <a:r>
              <a:rPr lang="en-US" dirty="0" err="1"/>
              <a:t>数据堂</a:t>
            </a:r>
            <a:r>
              <a:rPr lang="zh-CN" altLang="en-US" dirty="0"/>
              <a:t>，海天瑞声，</a:t>
            </a:r>
            <a:r>
              <a:rPr lang="en-US" altLang="zh-CN" dirty="0"/>
              <a:t>APPEN</a:t>
            </a:r>
            <a:endParaRPr lang="en-US" dirty="0"/>
          </a:p>
          <a:p>
            <a:pPr marL="342900" indent="-342900">
              <a:buAutoNum type="arabicPeriod"/>
            </a:pPr>
            <a:r>
              <a:rPr lang="en-US" dirty="0"/>
              <a:t>NLP tools company like Cohere, </a:t>
            </a:r>
            <a:r>
              <a:rPr lang="en-US" dirty="0" err="1"/>
              <a:t>ClueAI</a:t>
            </a:r>
            <a:r>
              <a:rPr lang="en-US" dirty="0"/>
              <a:t>, </a:t>
            </a:r>
            <a:r>
              <a:rPr lang="en-US" dirty="0" err="1"/>
              <a:t>澜舟科技</a:t>
            </a:r>
            <a:r>
              <a:rPr lang="zh-CN" altLang="en-US" dirty="0"/>
              <a:t>，竹简，追一，百度</a:t>
            </a:r>
            <a:r>
              <a:rPr lang="en-US" altLang="zh-CN" dirty="0"/>
              <a:t>/</a:t>
            </a:r>
            <a:r>
              <a:rPr lang="zh-CN" altLang="en-US" dirty="0"/>
              <a:t>阿里</a:t>
            </a:r>
            <a:r>
              <a:rPr lang="en-US" altLang="zh-CN" dirty="0"/>
              <a:t>; or hugging face like</a:t>
            </a: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CN" dirty="0"/>
          </a:p>
        </p:txBody>
      </p:sp>
    </p:spTree>
    <p:extLst>
      <p:ext uri="{BB962C8B-B14F-4D97-AF65-F5344CB8AC3E}">
        <p14:creationId xmlns:p14="http://schemas.microsoft.com/office/powerpoint/2010/main" val="2175359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6E58CD-228A-1048-F6EC-1594FE2E7A57}"/>
              </a:ext>
            </a:extLst>
          </p:cNvPr>
          <p:cNvSpPr txBox="1"/>
          <p:nvPr/>
        </p:nvSpPr>
        <p:spPr>
          <a:xfrm>
            <a:off x="988541" y="741405"/>
            <a:ext cx="3113902" cy="2215991"/>
          </a:xfrm>
          <a:prstGeom prst="rect">
            <a:avLst/>
          </a:prstGeom>
          <a:noFill/>
        </p:spPr>
        <p:txBody>
          <a:bodyPr wrap="square" rtlCol="0">
            <a:spAutoFit/>
          </a:bodyPr>
          <a:lstStyle/>
          <a:p>
            <a:r>
              <a:rPr lang="en-CN" sz="2400" dirty="0"/>
              <a:t>Baidu: 文心</a:t>
            </a:r>
          </a:p>
          <a:p>
            <a:r>
              <a:rPr lang="en-US" sz="2400" dirty="0"/>
              <a:t>Tencent: </a:t>
            </a:r>
            <a:r>
              <a:rPr lang="en-US" sz="2400" dirty="0" err="1"/>
              <a:t>优图</a:t>
            </a:r>
            <a:endParaRPr lang="en-US" sz="2400" dirty="0"/>
          </a:p>
          <a:p>
            <a:r>
              <a:rPr lang="en-US" sz="2400" dirty="0"/>
              <a:t>A</a:t>
            </a:r>
            <a:r>
              <a:rPr lang="en-CN" sz="2400" dirty="0"/>
              <a:t>libaba: Lubanner</a:t>
            </a:r>
          </a:p>
          <a:p>
            <a:r>
              <a:rPr lang="en-CN" sz="2400" dirty="0"/>
              <a:t>ByteDance: 剪映</a:t>
            </a:r>
          </a:p>
          <a:p>
            <a:r>
              <a:rPr lang="en-CN" sz="2400" dirty="0"/>
              <a:t>NetEase: 网易天音</a:t>
            </a:r>
          </a:p>
          <a:p>
            <a:endParaRPr lang="en-CN" dirty="0"/>
          </a:p>
        </p:txBody>
      </p:sp>
      <p:pic>
        <p:nvPicPr>
          <p:cNvPr id="6" name="Picture 5" descr="Graphical user interface, application, Teams&#10;&#10;Description automatically generated">
            <a:extLst>
              <a:ext uri="{FF2B5EF4-FFF2-40B4-BE49-F238E27FC236}">
                <a16:creationId xmlns:a16="http://schemas.microsoft.com/office/drawing/2014/main" id="{E54AAB4D-3D7A-33DE-216E-52C8A2C29BA1}"/>
              </a:ext>
            </a:extLst>
          </p:cNvPr>
          <p:cNvPicPr>
            <a:picLocks noChangeAspect="1"/>
          </p:cNvPicPr>
          <p:nvPr/>
        </p:nvPicPr>
        <p:blipFill>
          <a:blip r:embed="rId2"/>
          <a:stretch>
            <a:fillRect/>
          </a:stretch>
        </p:blipFill>
        <p:spPr>
          <a:xfrm>
            <a:off x="3594855" y="234777"/>
            <a:ext cx="7772400" cy="5217182"/>
          </a:xfrm>
          <a:prstGeom prst="rect">
            <a:avLst/>
          </a:prstGeom>
        </p:spPr>
      </p:pic>
      <p:pic>
        <p:nvPicPr>
          <p:cNvPr id="8" name="Picture 7">
            <a:extLst>
              <a:ext uri="{FF2B5EF4-FFF2-40B4-BE49-F238E27FC236}">
                <a16:creationId xmlns:a16="http://schemas.microsoft.com/office/drawing/2014/main" id="{E2316932-2ED5-8654-9AA1-00A04C9A555B}"/>
              </a:ext>
            </a:extLst>
          </p:cNvPr>
          <p:cNvPicPr>
            <a:picLocks noChangeAspect="1"/>
          </p:cNvPicPr>
          <p:nvPr/>
        </p:nvPicPr>
        <p:blipFill>
          <a:blip r:embed="rId3"/>
          <a:stretch>
            <a:fillRect/>
          </a:stretch>
        </p:blipFill>
        <p:spPr>
          <a:xfrm>
            <a:off x="1210962" y="2734975"/>
            <a:ext cx="7772400" cy="3598333"/>
          </a:xfrm>
          <a:prstGeom prst="rect">
            <a:avLst/>
          </a:prstGeom>
        </p:spPr>
      </p:pic>
    </p:spTree>
    <p:extLst>
      <p:ext uri="{BB962C8B-B14F-4D97-AF65-F5344CB8AC3E}">
        <p14:creationId xmlns:p14="http://schemas.microsoft.com/office/powerpoint/2010/main" val="209139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BDE2C8-7A73-1CF0-9466-D938F1C79ED0}"/>
              </a:ext>
            </a:extLst>
          </p:cNvPr>
          <p:cNvSpPr txBox="1"/>
          <p:nvPr/>
        </p:nvSpPr>
        <p:spPr>
          <a:xfrm>
            <a:off x="766120" y="902043"/>
            <a:ext cx="11046940" cy="4801314"/>
          </a:xfrm>
          <a:prstGeom prst="rect">
            <a:avLst/>
          </a:prstGeom>
          <a:noFill/>
        </p:spPr>
        <p:txBody>
          <a:bodyPr wrap="square" rtlCol="0">
            <a:spAutoFit/>
          </a:bodyPr>
          <a:lstStyle/>
          <a:p>
            <a:r>
              <a:rPr lang="en-CN" b="1" dirty="0"/>
              <a:t>References:</a:t>
            </a:r>
          </a:p>
          <a:p>
            <a:endParaRPr lang="en-CN" dirty="0"/>
          </a:p>
          <a:p>
            <a:r>
              <a:rPr lang="en-US" sz="1400" dirty="0">
                <a:hlinkClick r:id="rId2"/>
              </a:rPr>
              <a:t>https://towardsdatascience.com/introduction-to-recurrent-neural-network-27202c3945f3</a:t>
            </a:r>
            <a:endParaRPr lang="en-US" sz="1400" dirty="0"/>
          </a:p>
          <a:p>
            <a:endParaRPr lang="en-CN" sz="1400" dirty="0"/>
          </a:p>
          <a:p>
            <a:r>
              <a:rPr lang="en-US" sz="1400" b="0" i="0" dirty="0">
                <a:solidFill>
                  <a:srgbClr val="222222"/>
                </a:solidFill>
                <a:effectLst/>
                <a:latin typeface="Arial" panose="020B0604020202020204" pitchFamily="34" charset="0"/>
              </a:rPr>
              <a:t>Vaswani, Ashish, et al. "Attention is all you need." </a:t>
            </a:r>
            <a:r>
              <a:rPr lang="en-US" sz="1400" b="0" i="1" dirty="0">
                <a:solidFill>
                  <a:srgbClr val="222222"/>
                </a:solidFill>
                <a:effectLst/>
                <a:latin typeface="Arial" panose="020B0604020202020204" pitchFamily="34" charset="0"/>
              </a:rPr>
              <a:t>Advances in neural information processing systems</a:t>
            </a:r>
            <a:r>
              <a:rPr lang="en-US" sz="1400" b="0" i="0" dirty="0">
                <a:solidFill>
                  <a:srgbClr val="222222"/>
                </a:solidFill>
                <a:effectLst/>
                <a:latin typeface="Arial" panose="020B0604020202020204" pitchFamily="34" charset="0"/>
              </a:rPr>
              <a:t> 30 (2017).</a:t>
            </a:r>
            <a:endParaRPr lang="en-CN" sz="1400" b="0" i="0" dirty="0">
              <a:solidFill>
                <a:srgbClr val="222222"/>
              </a:solidFill>
              <a:effectLst/>
              <a:latin typeface="Arial" panose="020B0604020202020204" pitchFamily="34" charset="0"/>
            </a:endParaRPr>
          </a:p>
          <a:p>
            <a:endParaRPr lang="en-CN" sz="1400" dirty="0"/>
          </a:p>
          <a:p>
            <a:r>
              <a:rPr lang="en-US" sz="1400" b="0" i="0" dirty="0">
                <a:solidFill>
                  <a:srgbClr val="222222"/>
                </a:solidFill>
                <a:effectLst/>
                <a:latin typeface="Arial" panose="020B0604020202020204" pitchFamily="34" charset="0"/>
              </a:rPr>
              <a:t>O'Shea, Keiron, and Ryan Nash. "An introduction to convolutional neural networks."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arXiv:1511.08458</a:t>
            </a:r>
            <a:r>
              <a:rPr lang="en-US" sz="1400" b="0" i="0" dirty="0">
                <a:solidFill>
                  <a:srgbClr val="222222"/>
                </a:solidFill>
                <a:effectLst/>
                <a:latin typeface="Arial" panose="020B0604020202020204" pitchFamily="34" charset="0"/>
              </a:rPr>
              <a:t> (2015).</a:t>
            </a:r>
          </a:p>
          <a:p>
            <a:endParaRPr lang="en-US" sz="1400" dirty="0">
              <a:solidFill>
                <a:srgbClr val="222222"/>
              </a:solidFill>
              <a:latin typeface="Arial" panose="020B0604020202020204" pitchFamily="34" charset="0"/>
            </a:endParaRPr>
          </a:p>
          <a:p>
            <a:r>
              <a:rPr lang="en-US" sz="1400" b="0" i="0" dirty="0">
                <a:solidFill>
                  <a:srgbClr val="222222"/>
                </a:solidFill>
                <a:effectLst/>
                <a:latin typeface="Arial" panose="020B0604020202020204" pitchFamily="34" charset="0"/>
                <a:hlinkClick r:id="rId3"/>
              </a:rPr>
              <a:t>https://chat.openai.com/chat</a:t>
            </a:r>
            <a:endParaRPr lang="en-US" sz="1400" b="0" i="0" dirty="0">
              <a:solidFill>
                <a:srgbClr val="222222"/>
              </a:solidFill>
              <a:effectLst/>
              <a:latin typeface="Arial" panose="020B0604020202020204" pitchFamily="34" charset="0"/>
            </a:endParaRPr>
          </a:p>
          <a:p>
            <a:endParaRPr lang="en-US" sz="1400" dirty="0">
              <a:solidFill>
                <a:srgbClr val="222222"/>
              </a:solidFill>
              <a:latin typeface="Arial" panose="020B0604020202020204" pitchFamily="34" charset="0"/>
            </a:endParaRPr>
          </a:p>
          <a:p>
            <a:r>
              <a:rPr lang="en-US" sz="1400" dirty="0">
                <a:solidFill>
                  <a:srgbClr val="222222"/>
                </a:solidFill>
                <a:latin typeface="Arial" panose="020B0604020202020204" pitchFamily="34" charset="0"/>
                <a:hlinkClick r:id="rId4"/>
              </a:rPr>
              <a:t>https://www.mathworks.com/help/textanalytics/ug/visualize-word-embedding-using-text-scatter-plot.html</a:t>
            </a:r>
            <a:endParaRPr lang="en-US" sz="1400" dirty="0">
              <a:solidFill>
                <a:srgbClr val="222222"/>
              </a:solidFill>
              <a:latin typeface="Arial" panose="020B0604020202020204" pitchFamily="34" charset="0"/>
            </a:endParaRPr>
          </a:p>
          <a:p>
            <a:endParaRPr lang="en-US" sz="1400" dirty="0">
              <a:solidFill>
                <a:srgbClr val="222222"/>
              </a:solidFill>
              <a:latin typeface="Arial" panose="020B0604020202020204" pitchFamily="34" charset="0"/>
            </a:endParaRPr>
          </a:p>
          <a:p>
            <a:r>
              <a:rPr lang="en-US" sz="1400" dirty="0">
                <a:solidFill>
                  <a:srgbClr val="222222"/>
                </a:solidFill>
                <a:latin typeface="Arial" panose="020B0604020202020204" pitchFamily="34" charset="0"/>
                <a:hlinkClick r:id="rId5"/>
              </a:rPr>
              <a:t>https://www.marktechpost.com/2022/11/14/how-do-dall%C2%B7e-2-stable-diffusion-and-midjourney-work/</a:t>
            </a:r>
            <a:endParaRPr lang="en-US" sz="1400" dirty="0">
              <a:solidFill>
                <a:srgbClr val="222222"/>
              </a:solidFill>
              <a:latin typeface="Arial" panose="020B0604020202020204" pitchFamily="34" charset="0"/>
            </a:endParaRPr>
          </a:p>
          <a:p>
            <a:endParaRPr lang="en-US" sz="1400" dirty="0">
              <a:solidFill>
                <a:srgbClr val="222222"/>
              </a:solidFill>
              <a:latin typeface="Arial" panose="020B0604020202020204" pitchFamily="34" charset="0"/>
            </a:endParaRPr>
          </a:p>
          <a:p>
            <a:r>
              <a:rPr lang="en-US" sz="1400" b="0" i="0" dirty="0">
                <a:solidFill>
                  <a:srgbClr val="222222"/>
                </a:solidFill>
                <a:effectLst/>
                <a:latin typeface="Arial" panose="020B0604020202020204" pitchFamily="34" charset="0"/>
              </a:rPr>
              <a:t>He, </a:t>
            </a:r>
            <a:r>
              <a:rPr lang="en-US" sz="1400" b="0" i="0" dirty="0" err="1">
                <a:solidFill>
                  <a:srgbClr val="222222"/>
                </a:solidFill>
                <a:effectLst/>
                <a:latin typeface="Arial" panose="020B0604020202020204" pitchFamily="34" charset="0"/>
              </a:rPr>
              <a:t>Kaiming</a:t>
            </a:r>
            <a:r>
              <a:rPr lang="en-US" sz="1400" b="0" i="0" dirty="0">
                <a:solidFill>
                  <a:srgbClr val="222222"/>
                </a:solidFill>
                <a:effectLst/>
                <a:latin typeface="Arial" panose="020B0604020202020204" pitchFamily="34" charset="0"/>
              </a:rPr>
              <a:t>, et al. "Deep residual learning for image recognition." </a:t>
            </a:r>
            <a:r>
              <a:rPr lang="en-US" sz="1400" b="0" i="1" dirty="0">
                <a:solidFill>
                  <a:srgbClr val="222222"/>
                </a:solidFill>
                <a:effectLst/>
                <a:latin typeface="Arial" panose="020B0604020202020204" pitchFamily="34" charset="0"/>
              </a:rPr>
              <a:t>Proceedings of the IEEE conference on computer vision and pattern recognition</a:t>
            </a:r>
            <a:r>
              <a:rPr lang="en-US" sz="1400" b="0" i="0" dirty="0">
                <a:solidFill>
                  <a:srgbClr val="222222"/>
                </a:solidFill>
                <a:effectLst/>
                <a:latin typeface="Arial" panose="020B0604020202020204" pitchFamily="34" charset="0"/>
              </a:rPr>
              <a:t>. 2016.</a:t>
            </a:r>
          </a:p>
          <a:p>
            <a:endParaRPr lang="en-US" sz="1400" dirty="0">
              <a:solidFill>
                <a:srgbClr val="222222"/>
              </a:solidFill>
              <a:latin typeface="Arial" panose="020B0604020202020204" pitchFamily="34" charset="0"/>
            </a:endParaRPr>
          </a:p>
          <a:p>
            <a:endParaRPr lang="en-US" sz="1400" dirty="0">
              <a:solidFill>
                <a:srgbClr val="222222"/>
              </a:solidFill>
              <a:latin typeface="Arial" panose="020B0604020202020204" pitchFamily="34" charset="0"/>
            </a:endParaRPr>
          </a:p>
          <a:p>
            <a:endParaRPr lang="en-US" sz="1400" dirty="0">
              <a:solidFill>
                <a:srgbClr val="222222"/>
              </a:solidFill>
              <a:latin typeface="Arial" panose="020B0604020202020204" pitchFamily="34" charset="0"/>
            </a:endParaRPr>
          </a:p>
          <a:p>
            <a:endParaRPr lang="en-CN" sz="1400" b="0" i="0" dirty="0">
              <a:solidFill>
                <a:srgbClr val="222222"/>
              </a:solidFill>
              <a:effectLst/>
              <a:latin typeface="Arial" panose="020B0604020202020204" pitchFamily="34" charset="0"/>
            </a:endParaRPr>
          </a:p>
          <a:p>
            <a:endParaRPr lang="en-CN" dirty="0"/>
          </a:p>
        </p:txBody>
      </p:sp>
    </p:spTree>
    <p:extLst>
      <p:ext uri="{BB962C8B-B14F-4D97-AF65-F5344CB8AC3E}">
        <p14:creationId xmlns:p14="http://schemas.microsoft.com/office/powerpoint/2010/main" val="189331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Teams&#10;&#10;Description automatically generated">
            <a:extLst>
              <a:ext uri="{FF2B5EF4-FFF2-40B4-BE49-F238E27FC236}">
                <a16:creationId xmlns:a16="http://schemas.microsoft.com/office/drawing/2014/main" id="{976E99A8-B409-52AC-0920-6562284553D4}"/>
              </a:ext>
            </a:extLst>
          </p:cNvPr>
          <p:cNvPicPr>
            <a:picLocks noChangeAspect="1"/>
          </p:cNvPicPr>
          <p:nvPr/>
        </p:nvPicPr>
        <p:blipFill>
          <a:blip r:embed="rId2"/>
          <a:stretch>
            <a:fillRect/>
          </a:stretch>
        </p:blipFill>
        <p:spPr>
          <a:xfrm>
            <a:off x="2231366" y="0"/>
            <a:ext cx="7729268" cy="6858000"/>
          </a:xfrm>
          <a:prstGeom prst="rect">
            <a:avLst/>
          </a:prstGeom>
          <a:solidFill>
            <a:srgbClr val="FF0000"/>
          </a:solidFill>
        </p:spPr>
      </p:pic>
      <p:sp>
        <p:nvSpPr>
          <p:cNvPr id="6" name="TextBox 5">
            <a:extLst>
              <a:ext uri="{FF2B5EF4-FFF2-40B4-BE49-F238E27FC236}">
                <a16:creationId xmlns:a16="http://schemas.microsoft.com/office/drawing/2014/main" id="{18CC9BC9-E985-2872-101D-2D382595BB80}"/>
              </a:ext>
            </a:extLst>
          </p:cNvPr>
          <p:cNvSpPr txBox="1"/>
          <p:nvPr/>
        </p:nvSpPr>
        <p:spPr>
          <a:xfrm>
            <a:off x="257218" y="110889"/>
            <a:ext cx="1767016" cy="1015663"/>
          </a:xfrm>
          <a:prstGeom prst="rect">
            <a:avLst/>
          </a:prstGeom>
          <a:noFill/>
        </p:spPr>
        <p:txBody>
          <a:bodyPr wrap="square" rtlCol="0">
            <a:spAutoFit/>
          </a:bodyPr>
          <a:lstStyle/>
          <a:p>
            <a:r>
              <a:rPr lang="en-CN" sz="2000" b="1" dirty="0">
                <a:solidFill>
                  <a:srgbClr val="FF0000"/>
                </a:solidFill>
              </a:rPr>
              <a:t>Generative</a:t>
            </a:r>
          </a:p>
          <a:p>
            <a:r>
              <a:rPr lang="en-CN" sz="2000" b="1" dirty="0">
                <a:solidFill>
                  <a:srgbClr val="00B0F0"/>
                </a:solidFill>
              </a:rPr>
              <a:t>Pretrained</a:t>
            </a:r>
          </a:p>
          <a:p>
            <a:r>
              <a:rPr lang="en-CN" sz="2000" b="1" dirty="0">
                <a:solidFill>
                  <a:srgbClr val="00B050"/>
                </a:solidFill>
              </a:rPr>
              <a:t>Transformer</a:t>
            </a:r>
          </a:p>
        </p:txBody>
      </p:sp>
    </p:spTree>
    <p:extLst>
      <p:ext uri="{BB962C8B-B14F-4D97-AF65-F5344CB8AC3E}">
        <p14:creationId xmlns:p14="http://schemas.microsoft.com/office/powerpoint/2010/main" val="416119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1A802B-B541-1B31-2F55-031B3D066145}"/>
              </a:ext>
            </a:extLst>
          </p:cNvPr>
          <p:cNvSpPr txBox="1"/>
          <p:nvPr/>
        </p:nvSpPr>
        <p:spPr>
          <a:xfrm>
            <a:off x="4683211" y="2659559"/>
            <a:ext cx="4238368" cy="769441"/>
          </a:xfrm>
          <a:prstGeom prst="rect">
            <a:avLst/>
          </a:prstGeom>
          <a:noFill/>
        </p:spPr>
        <p:txBody>
          <a:bodyPr wrap="square" rtlCol="0">
            <a:spAutoFit/>
          </a:bodyPr>
          <a:lstStyle/>
          <a:p>
            <a:r>
              <a:rPr lang="en-CN" sz="4400" dirty="0"/>
              <a:t>Thanks!</a:t>
            </a:r>
          </a:p>
        </p:txBody>
      </p:sp>
    </p:spTree>
    <p:extLst>
      <p:ext uri="{BB962C8B-B14F-4D97-AF65-F5344CB8AC3E}">
        <p14:creationId xmlns:p14="http://schemas.microsoft.com/office/powerpoint/2010/main" val="1176770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22C2F3-EB40-EE88-C805-8A327446A6D0}"/>
              </a:ext>
            </a:extLst>
          </p:cNvPr>
          <p:cNvPicPr>
            <a:picLocks noChangeAspect="1"/>
          </p:cNvPicPr>
          <p:nvPr/>
        </p:nvPicPr>
        <p:blipFill>
          <a:blip r:embed="rId2"/>
          <a:stretch>
            <a:fillRect/>
          </a:stretch>
        </p:blipFill>
        <p:spPr>
          <a:xfrm>
            <a:off x="2231366" y="0"/>
            <a:ext cx="7729268" cy="6858000"/>
          </a:xfrm>
          <a:prstGeom prst="rect">
            <a:avLst/>
          </a:prstGeom>
        </p:spPr>
      </p:pic>
      <p:sp>
        <p:nvSpPr>
          <p:cNvPr id="8" name="TextBox 7">
            <a:extLst>
              <a:ext uri="{FF2B5EF4-FFF2-40B4-BE49-F238E27FC236}">
                <a16:creationId xmlns:a16="http://schemas.microsoft.com/office/drawing/2014/main" id="{CF2F3776-5B6A-5ACC-5F2E-07D6BDB29509}"/>
              </a:ext>
            </a:extLst>
          </p:cNvPr>
          <p:cNvSpPr txBox="1"/>
          <p:nvPr/>
        </p:nvSpPr>
        <p:spPr>
          <a:xfrm>
            <a:off x="220148" y="98532"/>
            <a:ext cx="2011218" cy="400110"/>
          </a:xfrm>
          <a:prstGeom prst="rect">
            <a:avLst/>
          </a:prstGeom>
          <a:noFill/>
        </p:spPr>
        <p:txBody>
          <a:bodyPr wrap="square" rtlCol="0">
            <a:spAutoFit/>
          </a:bodyPr>
          <a:lstStyle/>
          <a:p>
            <a:r>
              <a:rPr lang="en-CN" sz="2000" b="1" dirty="0"/>
              <a:t>~ biz plan</a:t>
            </a:r>
          </a:p>
        </p:txBody>
      </p:sp>
    </p:spTree>
    <p:extLst>
      <p:ext uri="{BB962C8B-B14F-4D97-AF65-F5344CB8AC3E}">
        <p14:creationId xmlns:p14="http://schemas.microsoft.com/office/powerpoint/2010/main" val="213112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CDE8B0-103C-0969-4659-BA08F154D97E}"/>
              </a:ext>
            </a:extLst>
          </p:cNvPr>
          <p:cNvSpPr txBox="1"/>
          <p:nvPr/>
        </p:nvSpPr>
        <p:spPr>
          <a:xfrm>
            <a:off x="231227" y="380179"/>
            <a:ext cx="11729545" cy="6740307"/>
          </a:xfrm>
          <a:prstGeom prst="rect">
            <a:avLst/>
          </a:prstGeom>
          <a:noFill/>
        </p:spPr>
        <p:txBody>
          <a:bodyPr wrap="square">
            <a:spAutoFit/>
          </a:bodyPr>
          <a:lstStyle/>
          <a:p>
            <a:pPr algn="l"/>
            <a:r>
              <a:rPr lang="en-US" b="1" i="0" dirty="0">
                <a:effectLst/>
                <a:latin typeface="Söhne"/>
              </a:rPr>
              <a:t>write me an IB English paper 2 on the book the Great Gatsby and the book A River Runs Through it</a:t>
            </a:r>
          </a:p>
          <a:p>
            <a:pPr algn="l"/>
            <a:r>
              <a:rPr lang="en-US" b="0" i="0" dirty="0">
                <a:effectLst/>
                <a:latin typeface="Söhne"/>
              </a:rPr>
              <a:t>The Great Gatsby by F. Scott Fitzgerald and A River Runs Through It by Norman Maclean are two distinct novels that deal with the theme of the American Dream and its impact on the lives of the characters.</a:t>
            </a:r>
          </a:p>
          <a:p>
            <a:pPr algn="l"/>
            <a:r>
              <a:rPr lang="en-US" b="0" i="0" dirty="0">
                <a:effectLst/>
                <a:latin typeface="Söhne"/>
              </a:rPr>
              <a:t>The Great Gatsby is a satirical novel that explores the decadence and excess of the Roaring Twenties in America. The protagonist, Jay Gatsby, embodies the American Dream of upward mobility and wealth through hard work and determination. However, Gatsby's pursuit of the American Dream is ultimately a futile one as his wealth and status do not bring him happiness or fulfillment. Instead, Gatsby's obsession with the past and his unrequited love for Daisy Buchanan lead to his downfall and ultimate tragedy.</a:t>
            </a:r>
          </a:p>
          <a:p>
            <a:pPr algn="l"/>
            <a:r>
              <a:rPr lang="en-US" b="0" i="0" dirty="0">
                <a:effectLst/>
                <a:latin typeface="Söhne"/>
              </a:rPr>
              <a:t>A River Runs Through It, on the other hand, is a memoir that explores the relationship between two brothers, Paul and Norman Maclean, growing up in Montana during the 1920s and 1930s. The novel is also a meditation on the beauty and majesty of nature, as the river runs through their lives, reflecting the rhythms and patterns of life. Unlike Gatsby, the Maclean brothers do not pursue the American Dream, but instead find solace and fulfillment in their love of nature and the sport of fly fishing.</a:t>
            </a:r>
          </a:p>
          <a:p>
            <a:pPr algn="l"/>
            <a:r>
              <a:rPr lang="en-US" b="0" i="0" dirty="0">
                <a:effectLst/>
                <a:latin typeface="Söhne"/>
              </a:rPr>
              <a:t>Both The Great Gatsby and A River Runs Through It serve as commentary on the American Dream and its impact on the lives of the characters. The Great Gatsby is a cautionary tale that critiques the empty and hollow pursuit of material wealth, while A River Runs Through It celebrates the simple pleasures of life and the beauty of nature.</a:t>
            </a:r>
          </a:p>
          <a:p>
            <a:pPr algn="l"/>
            <a:r>
              <a:rPr lang="en-US" b="0" i="0" dirty="0">
                <a:effectLst/>
                <a:latin typeface="Söhne"/>
              </a:rPr>
              <a:t>In conclusion, both novels are valuable works that offer unique perspectives on the American Dream and its impact on the lives of the characters. They both demonstrate the importance of finding fulfillment and meaning in life, whether it be through wealth and status, as in The Great Gatsby, or through the beauty of nature and personal relationships, as in A River Runs Through It.</a:t>
            </a:r>
          </a:p>
          <a:p>
            <a:pPr algn="l"/>
            <a:r>
              <a:rPr lang="zh-CN" altLang="en-US" b="0" i="0" dirty="0">
                <a:effectLst/>
                <a:latin typeface="Söhne"/>
              </a:rPr>
              <a:t>东方快车谋杀案中谁是凶手</a:t>
            </a:r>
            <a:endParaRPr lang="en-US" altLang="zh-CN" b="0" i="0" dirty="0">
              <a:effectLst/>
              <a:latin typeface="Söhne"/>
            </a:endParaRPr>
          </a:p>
          <a:p>
            <a:pPr algn="l"/>
            <a:r>
              <a:rPr lang="en-US" altLang="zh-CN" b="0" i="0" dirty="0">
                <a:effectLst/>
                <a:latin typeface="Söhne"/>
              </a:rPr>
              <a:t>《</a:t>
            </a:r>
            <a:r>
              <a:rPr lang="zh-CN" altLang="en-US" b="0" i="0" dirty="0">
                <a:effectLst/>
                <a:latin typeface="Söhne"/>
              </a:rPr>
              <a:t>东方快车谋杀案</a:t>
            </a:r>
            <a:r>
              <a:rPr lang="en-US" altLang="zh-CN" b="0" i="0" dirty="0">
                <a:effectLst/>
                <a:latin typeface="Söhne"/>
              </a:rPr>
              <a:t>》</a:t>
            </a:r>
            <a:r>
              <a:rPr lang="zh-CN" altLang="en-US" b="0" i="0" dirty="0">
                <a:effectLst/>
                <a:latin typeface="Söhne"/>
              </a:rPr>
              <a:t>是一部著名的侦探小说，作者是英国作家</a:t>
            </a:r>
            <a:r>
              <a:rPr lang="en-US" b="0" i="0" dirty="0">
                <a:effectLst/>
                <a:latin typeface="Söhne"/>
              </a:rPr>
              <a:t>Agatha Christie。</a:t>
            </a:r>
            <a:r>
              <a:rPr lang="zh-CN" altLang="en-US" b="0" i="0" dirty="0">
                <a:effectLst/>
                <a:latin typeface="Söhne"/>
              </a:rPr>
              <a:t>小说的情节复杂，关于凶手的身份有很多猜测和推理，但是我不能透露具体内容。如果你想了解更多，建议你阅读本书。</a:t>
            </a:r>
          </a:p>
          <a:p>
            <a:pPr algn="l"/>
            <a:endParaRPr lang="en-US" b="0" i="0" dirty="0">
              <a:effectLst/>
              <a:latin typeface="Söhne"/>
            </a:endParaRPr>
          </a:p>
        </p:txBody>
      </p:sp>
      <p:sp>
        <p:nvSpPr>
          <p:cNvPr id="5" name="TextBox 4">
            <a:extLst>
              <a:ext uri="{FF2B5EF4-FFF2-40B4-BE49-F238E27FC236}">
                <a16:creationId xmlns:a16="http://schemas.microsoft.com/office/drawing/2014/main" id="{18142F0F-A030-AF50-652C-B83963B683F2}"/>
              </a:ext>
            </a:extLst>
          </p:cNvPr>
          <p:cNvSpPr txBox="1"/>
          <p:nvPr/>
        </p:nvSpPr>
        <p:spPr>
          <a:xfrm>
            <a:off x="220148" y="98532"/>
            <a:ext cx="2011218" cy="400110"/>
          </a:xfrm>
          <a:prstGeom prst="rect">
            <a:avLst/>
          </a:prstGeom>
          <a:noFill/>
        </p:spPr>
        <p:txBody>
          <a:bodyPr wrap="square" rtlCol="0">
            <a:spAutoFit/>
          </a:bodyPr>
          <a:lstStyle/>
          <a:p>
            <a:r>
              <a:rPr lang="en-CN" sz="2000" b="1" dirty="0">
                <a:solidFill>
                  <a:srgbClr val="92D050"/>
                </a:solidFill>
              </a:rPr>
              <a:t>Literate</a:t>
            </a:r>
          </a:p>
        </p:txBody>
      </p:sp>
    </p:spTree>
    <p:extLst>
      <p:ext uri="{BB962C8B-B14F-4D97-AF65-F5344CB8AC3E}">
        <p14:creationId xmlns:p14="http://schemas.microsoft.com/office/powerpoint/2010/main" val="202370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7FB40D-F92A-E68C-B7F8-DC3C558B4DC8}"/>
              </a:ext>
            </a:extLst>
          </p:cNvPr>
          <p:cNvSpPr txBox="1"/>
          <p:nvPr/>
        </p:nvSpPr>
        <p:spPr>
          <a:xfrm>
            <a:off x="1371600" y="573201"/>
            <a:ext cx="9448800" cy="4524315"/>
          </a:xfrm>
          <a:prstGeom prst="rect">
            <a:avLst/>
          </a:prstGeom>
          <a:noFill/>
        </p:spPr>
        <p:txBody>
          <a:bodyPr wrap="square" rtlCol="0">
            <a:spAutoFit/>
          </a:bodyPr>
          <a:lstStyle/>
          <a:p>
            <a:r>
              <a:rPr lang="en-CN" dirty="0"/>
              <a:t>Nov 30, 2022	openai released ChatGPT online, 100 million users within first 2 months</a:t>
            </a:r>
          </a:p>
          <a:p>
            <a:endParaRPr lang="en-CN" dirty="0"/>
          </a:p>
          <a:p>
            <a:r>
              <a:rPr lang="en-CN" dirty="0"/>
              <a:t>Dec  21, 2022	“Code Red” issued at Google </a:t>
            </a:r>
          </a:p>
          <a:p>
            <a:endParaRPr lang="en-CN" dirty="0"/>
          </a:p>
          <a:p>
            <a:r>
              <a:rPr lang="en-CN" dirty="0"/>
              <a:t>Jan 23rd, 2023	Meta AI Chief, Yann Lecun, critized ChatGPT “not particularly innovative”; in Nov 2022 Meta’s “Galactica” for scientists was online for only 3 days due to poor feedbacks</a:t>
            </a:r>
          </a:p>
          <a:p>
            <a:endParaRPr lang="en-CN" dirty="0"/>
          </a:p>
          <a:p>
            <a:r>
              <a:rPr lang="en-CN" dirty="0"/>
              <a:t>Jan 27th, 2023	Microsoft invested $10 Billion into openai,</a:t>
            </a:r>
            <a:r>
              <a:rPr lang="en-US" b="0" i="0" dirty="0">
                <a:solidFill>
                  <a:srgbClr val="000000"/>
                </a:solidFill>
                <a:effectLst/>
                <a:latin typeface="Molde"/>
              </a:rPr>
              <a:t> extending its partnership with </a:t>
            </a:r>
            <a:r>
              <a:rPr lang="en-US" b="0" i="0" dirty="0" err="1">
                <a:solidFill>
                  <a:srgbClr val="000000"/>
                </a:solidFill>
                <a:effectLst/>
                <a:latin typeface="Molde"/>
              </a:rPr>
              <a:t>OpenAI</a:t>
            </a:r>
            <a:r>
              <a:rPr lang="en-US" b="0" i="0" dirty="0">
                <a:solidFill>
                  <a:srgbClr val="000000"/>
                </a:solidFill>
                <a:effectLst/>
                <a:latin typeface="Molde"/>
              </a:rPr>
              <a:t>, which it has been a major investor in since 2019, planning to integrate </a:t>
            </a:r>
            <a:r>
              <a:rPr lang="en-US" b="0" i="0" dirty="0" err="1">
                <a:solidFill>
                  <a:srgbClr val="000000"/>
                </a:solidFill>
                <a:effectLst/>
                <a:latin typeface="Molde"/>
              </a:rPr>
              <a:t>ChatGPT</a:t>
            </a:r>
            <a:r>
              <a:rPr lang="en-US" b="0" i="0" dirty="0">
                <a:solidFill>
                  <a:srgbClr val="000000"/>
                </a:solidFill>
                <a:effectLst/>
                <a:latin typeface="Molde"/>
              </a:rPr>
              <a:t>, Dall-E, Codex, GPT-3.x into its products</a:t>
            </a:r>
          </a:p>
          <a:p>
            <a:endParaRPr lang="en-CN" dirty="0"/>
          </a:p>
          <a:p>
            <a:r>
              <a:rPr lang="en-CN" dirty="0"/>
              <a:t>Feb 3rd, 2023	Google invests $300mln in AI start-up Anthropic, a rival to ChatGPT</a:t>
            </a:r>
          </a:p>
          <a:p>
            <a:endParaRPr lang="en-CN" dirty="0"/>
          </a:p>
          <a:p>
            <a:r>
              <a:rPr lang="en-CN" dirty="0"/>
              <a:t>Feb 6th, 2023	Google announced plans to release “Bard” in the coming weeks</a:t>
            </a:r>
          </a:p>
          <a:p>
            <a:endParaRPr lang="en-CN" dirty="0"/>
          </a:p>
          <a:p>
            <a:r>
              <a:rPr lang="en-CN" dirty="0"/>
              <a:t>Feb 7th, 2023	Microsoft Announcemnt</a:t>
            </a:r>
          </a:p>
        </p:txBody>
      </p:sp>
      <p:sp>
        <p:nvSpPr>
          <p:cNvPr id="5" name="AutoShape 2" descr="The new Bing complete with AI technology from OpenAI. (Image: Microsoft)">
            <a:extLst>
              <a:ext uri="{FF2B5EF4-FFF2-40B4-BE49-F238E27FC236}">
                <a16:creationId xmlns:a16="http://schemas.microsoft.com/office/drawing/2014/main" id="{6CBE7985-1BDF-305A-A328-21B51D7FF8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1028" name="Picture 4" descr="The new Bing complete with AI technology from OpenAI. (Image: Microsoft)">
            <a:extLst>
              <a:ext uri="{FF2B5EF4-FFF2-40B4-BE49-F238E27FC236}">
                <a16:creationId xmlns:a16="http://schemas.microsoft.com/office/drawing/2014/main" id="{F1C62A8C-3641-C72C-A9E4-A6D009C99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233" y="4609067"/>
            <a:ext cx="3853707" cy="21701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Graphical user interface, text, application, email&#10;&#10;Description automatically generated">
            <a:extLst>
              <a:ext uri="{FF2B5EF4-FFF2-40B4-BE49-F238E27FC236}">
                <a16:creationId xmlns:a16="http://schemas.microsoft.com/office/drawing/2014/main" id="{F634D6DE-7CD2-2F6D-55B7-EB325E18467D}"/>
              </a:ext>
            </a:extLst>
          </p:cNvPr>
          <p:cNvPicPr>
            <a:picLocks noChangeAspect="1"/>
          </p:cNvPicPr>
          <p:nvPr/>
        </p:nvPicPr>
        <p:blipFill>
          <a:blip r:embed="rId3"/>
          <a:stretch>
            <a:fillRect/>
          </a:stretch>
        </p:blipFill>
        <p:spPr>
          <a:xfrm>
            <a:off x="6842413" y="4609066"/>
            <a:ext cx="3391236" cy="2170101"/>
          </a:xfrm>
          <a:prstGeom prst="rect">
            <a:avLst/>
          </a:prstGeom>
        </p:spPr>
      </p:pic>
      <p:sp>
        <p:nvSpPr>
          <p:cNvPr id="12" name="TextBox 11">
            <a:extLst>
              <a:ext uri="{FF2B5EF4-FFF2-40B4-BE49-F238E27FC236}">
                <a16:creationId xmlns:a16="http://schemas.microsoft.com/office/drawing/2014/main" id="{BE6C6F71-3A66-6D09-3973-4ECD141021BA}"/>
              </a:ext>
            </a:extLst>
          </p:cNvPr>
          <p:cNvSpPr txBox="1"/>
          <p:nvPr/>
        </p:nvSpPr>
        <p:spPr>
          <a:xfrm>
            <a:off x="257218" y="110889"/>
            <a:ext cx="1767016" cy="400110"/>
          </a:xfrm>
          <a:prstGeom prst="rect">
            <a:avLst/>
          </a:prstGeom>
          <a:noFill/>
        </p:spPr>
        <p:txBody>
          <a:bodyPr wrap="square" rtlCol="0">
            <a:spAutoFit/>
          </a:bodyPr>
          <a:lstStyle/>
          <a:p>
            <a:r>
              <a:rPr lang="en-CN" sz="2000" b="1" dirty="0"/>
              <a:t>“Ripples”</a:t>
            </a:r>
          </a:p>
        </p:txBody>
      </p:sp>
      <p:pic>
        <p:nvPicPr>
          <p:cNvPr id="14" name="Picture 8">
            <a:extLst>
              <a:ext uri="{FF2B5EF4-FFF2-40B4-BE49-F238E27FC236}">
                <a16:creationId xmlns:a16="http://schemas.microsoft.com/office/drawing/2014/main" id="{99CC0A8D-D63F-4AA5-E380-7B453FEDD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3649" y="5128801"/>
            <a:ext cx="1950413" cy="113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56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8B938B-14DD-EBF1-6CCC-7D28B32141E8}"/>
              </a:ext>
            </a:extLst>
          </p:cNvPr>
          <p:cNvSpPr txBox="1"/>
          <p:nvPr/>
        </p:nvSpPr>
        <p:spPr>
          <a:xfrm>
            <a:off x="648376" y="737856"/>
            <a:ext cx="11803116" cy="5035353"/>
          </a:xfrm>
          <a:prstGeom prst="rect">
            <a:avLst/>
          </a:prstGeom>
          <a:noFill/>
        </p:spPr>
        <p:txBody>
          <a:bodyPr wrap="square" rtlCol="0">
            <a:spAutoFit/>
          </a:bodyPr>
          <a:lstStyle/>
          <a:p>
            <a:pPr algn="l">
              <a:lnSpc>
                <a:spcPct val="150000"/>
              </a:lnSpc>
            </a:pPr>
            <a:r>
              <a:rPr lang="en-US" b="0" i="0" dirty="0">
                <a:solidFill>
                  <a:srgbClr val="374151"/>
                </a:solidFill>
                <a:effectLst/>
                <a:latin typeface="Söhne"/>
              </a:rPr>
              <a:t>1956: Dartmouth Conference - AI is officially born as a field of study at Dartmouth College.</a:t>
            </a:r>
          </a:p>
          <a:p>
            <a:pPr algn="l">
              <a:lnSpc>
                <a:spcPct val="150000"/>
              </a:lnSpc>
            </a:pPr>
            <a:r>
              <a:rPr lang="en-US" b="0" i="0" dirty="0">
                <a:solidFill>
                  <a:srgbClr val="374151"/>
                </a:solidFill>
                <a:effectLst/>
                <a:latin typeface="Söhne"/>
              </a:rPr>
              <a:t>1966: ELIZA - A natural language processing computer program that could converse with people.</a:t>
            </a:r>
          </a:p>
          <a:p>
            <a:pPr algn="l">
              <a:lnSpc>
                <a:spcPct val="150000"/>
              </a:lnSpc>
            </a:pPr>
            <a:r>
              <a:rPr lang="en-US" b="0" i="0" dirty="0">
                <a:solidFill>
                  <a:srgbClr val="374151"/>
                </a:solidFill>
                <a:effectLst/>
                <a:latin typeface="Söhne"/>
              </a:rPr>
              <a:t>1971: Chess-playing computer - The first chess-playing computer, "Chess 4.7", beat a human player for the first time.</a:t>
            </a:r>
          </a:p>
          <a:p>
            <a:pPr algn="l">
              <a:lnSpc>
                <a:spcPct val="150000"/>
              </a:lnSpc>
            </a:pPr>
            <a:r>
              <a:rPr lang="en-US" b="0" i="0" dirty="0">
                <a:solidFill>
                  <a:srgbClr val="374151"/>
                </a:solidFill>
                <a:effectLst/>
                <a:latin typeface="Söhne"/>
              </a:rPr>
              <a:t>1997: Deep Blue vs Garry Kasparov - The first time a computer, Deep Blue, beat the world chess champion Garry Kasparov.</a:t>
            </a:r>
          </a:p>
          <a:p>
            <a:pPr algn="l">
              <a:lnSpc>
                <a:spcPct val="150000"/>
              </a:lnSpc>
            </a:pPr>
            <a:r>
              <a:rPr lang="en-US" b="0" i="0" dirty="0">
                <a:solidFill>
                  <a:srgbClr val="374151"/>
                </a:solidFill>
                <a:effectLst/>
                <a:latin typeface="Söhne"/>
              </a:rPr>
              <a:t>2005: Stanley - A self-driving car won the Defense Advanced Research Projects Agency (DARPA) Grand Challenge.</a:t>
            </a:r>
          </a:p>
          <a:p>
            <a:pPr algn="l">
              <a:lnSpc>
                <a:spcPct val="150000"/>
              </a:lnSpc>
            </a:pPr>
            <a:r>
              <a:rPr lang="en-US" b="0" i="0" dirty="0">
                <a:solidFill>
                  <a:srgbClr val="374151"/>
                </a:solidFill>
                <a:effectLst/>
                <a:latin typeface="Söhne"/>
              </a:rPr>
              <a:t>2011: Watson - A computer system that defeated two human champions on the TV quiz show Jeopardy!.</a:t>
            </a:r>
          </a:p>
          <a:p>
            <a:pPr algn="l">
              <a:lnSpc>
                <a:spcPct val="150000"/>
              </a:lnSpc>
            </a:pPr>
            <a:r>
              <a:rPr lang="en-US" i="0" dirty="0">
                <a:solidFill>
                  <a:srgbClr val="0070C0"/>
                </a:solidFill>
                <a:effectLst/>
                <a:latin typeface="Söhne"/>
              </a:rPr>
              <a:t>2014: AlphaGo - AI system beats the world champion at the ancient Chinese game of Go.</a:t>
            </a:r>
          </a:p>
          <a:p>
            <a:pPr algn="l">
              <a:lnSpc>
                <a:spcPct val="150000"/>
              </a:lnSpc>
            </a:pPr>
            <a:r>
              <a:rPr lang="en-US" i="0" dirty="0">
                <a:solidFill>
                  <a:srgbClr val="0070C0"/>
                </a:solidFill>
                <a:effectLst/>
                <a:latin typeface="Söhne"/>
              </a:rPr>
              <a:t>2016: AlphaGo Zero - A more advanced version of AlphaGo that beat the original version 100 games to 0.</a:t>
            </a:r>
          </a:p>
          <a:p>
            <a:pPr algn="l">
              <a:lnSpc>
                <a:spcPct val="150000"/>
              </a:lnSpc>
            </a:pPr>
            <a:r>
              <a:rPr lang="en-US" i="0" dirty="0">
                <a:solidFill>
                  <a:srgbClr val="0070C0"/>
                </a:solidFill>
                <a:effectLst/>
                <a:latin typeface="Söhne"/>
              </a:rPr>
              <a:t>2018: </a:t>
            </a:r>
            <a:r>
              <a:rPr lang="en-US" i="0" dirty="0" err="1">
                <a:solidFill>
                  <a:srgbClr val="0070C0"/>
                </a:solidFill>
                <a:effectLst/>
                <a:latin typeface="Söhne"/>
              </a:rPr>
              <a:t>OpenAI</a:t>
            </a:r>
            <a:r>
              <a:rPr lang="en-US" i="0" dirty="0">
                <a:solidFill>
                  <a:srgbClr val="0070C0"/>
                </a:solidFill>
                <a:effectLst/>
                <a:latin typeface="Söhne"/>
              </a:rPr>
              <a:t> GPT-2 - A language model that can generate human-like text based on input prompts.</a:t>
            </a:r>
          </a:p>
          <a:p>
            <a:pPr algn="l">
              <a:lnSpc>
                <a:spcPct val="150000"/>
              </a:lnSpc>
            </a:pPr>
            <a:r>
              <a:rPr lang="en-US" i="0" dirty="0">
                <a:solidFill>
                  <a:srgbClr val="0070C0"/>
                </a:solidFill>
                <a:effectLst/>
                <a:latin typeface="Söhne"/>
              </a:rPr>
              <a:t>2020: GPT-3 - A language model developed by </a:t>
            </a:r>
            <a:r>
              <a:rPr lang="en-US" i="0" dirty="0" err="1">
                <a:solidFill>
                  <a:srgbClr val="0070C0"/>
                </a:solidFill>
                <a:effectLst/>
                <a:latin typeface="Söhne"/>
              </a:rPr>
              <a:t>OpenAI</a:t>
            </a:r>
            <a:r>
              <a:rPr lang="en-US" i="0" dirty="0">
                <a:solidFill>
                  <a:srgbClr val="0070C0"/>
                </a:solidFill>
                <a:effectLst/>
                <a:latin typeface="Söhne"/>
              </a:rPr>
              <a:t>, the largest AI language model to date.</a:t>
            </a:r>
          </a:p>
          <a:p>
            <a:pPr>
              <a:lnSpc>
                <a:spcPct val="150000"/>
              </a:lnSpc>
            </a:pPr>
            <a:r>
              <a:rPr lang="en-US" dirty="0">
                <a:solidFill>
                  <a:srgbClr val="0070C0"/>
                </a:solidFill>
                <a:latin typeface="Söhne"/>
              </a:rPr>
              <a:t>2021: High accuracy protein structure prediction by </a:t>
            </a:r>
            <a:r>
              <a:rPr lang="en-US" dirty="0" err="1">
                <a:solidFill>
                  <a:srgbClr val="0070C0"/>
                </a:solidFill>
                <a:latin typeface="Söhne"/>
              </a:rPr>
              <a:t>AlphaFold</a:t>
            </a:r>
            <a:r>
              <a:rPr lang="en-US" dirty="0">
                <a:solidFill>
                  <a:srgbClr val="0070C0"/>
                </a:solidFill>
                <a:latin typeface="Söhne"/>
              </a:rPr>
              <a:t> 2; Tesla FSD getting surprisingly good</a:t>
            </a:r>
          </a:p>
          <a:p>
            <a:pPr>
              <a:lnSpc>
                <a:spcPct val="150000"/>
              </a:lnSpc>
            </a:pPr>
            <a:r>
              <a:rPr lang="en-US" i="1" dirty="0">
                <a:solidFill>
                  <a:srgbClr val="0070C0"/>
                </a:solidFill>
                <a:latin typeface="Söhne"/>
              </a:rPr>
              <a:t>2022: </a:t>
            </a:r>
            <a:r>
              <a:rPr lang="en-US" i="1" dirty="0" err="1">
                <a:solidFill>
                  <a:srgbClr val="0070C0"/>
                </a:solidFill>
                <a:latin typeface="Söhne"/>
              </a:rPr>
              <a:t>ChatGPT</a:t>
            </a:r>
            <a:r>
              <a:rPr lang="en-US" i="1" dirty="0">
                <a:solidFill>
                  <a:srgbClr val="0070C0"/>
                </a:solidFill>
                <a:latin typeface="Söhne"/>
              </a:rPr>
              <a:t> is an extension of GPT-3</a:t>
            </a:r>
            <a:endParaRPr lang="en-US" i="1" dirty="0">
              <a:solidFill>
                <a:srgbClr val="0070C0"/>
              </a:solidFill>
              <a:effectLst/>
              <a:latin typeface="Söhne"/>
            </a:endParaRPr>
          </a:p>
        </p:txBody>
      </p:sp>
      <p:sp>
        <p:nvSpPr>
          <p:cNvPr id="5" name="TextBox 4">
            <a:extLst>
              <a:ext uri="{FF2B5EF4-FFF2-40B4-BE49-F238E27FC236}">
                <a16:creationId xmlns:a16="http://schemas.microsoft.com/office/drawing/2014/main" id="{C7F8E000-7A47-B402-F58B-AA969BFEF3AF}"/>
              </a:ext>
            </a:extLst>
          </p:cNvPr>
          <p:cNvSpPr txBox="1"/>
          <p:nvPr/>
        </p:nvSpPr>
        <p:spPr>
          <a:xfrm>
            <a:off x="306645" y="69128"/>
            <a:ext cx="1767016" cy="400110"/>
          </a:xfrm>
          <a:prstGeom prst="rect">
            <a:avLst/>
          </a:prstGeom>
          <a:noFill/>
        </p:spPr>
        <p:txBody>
          <a:bodyPr wrap="square" rtlCol="0">
            <a:spAutoFit/>
          </a:bodyPr>
          <a:lstStyle/>
          <a:p>
            <a:r>
              <a:rPr lang="en-CN" sz="2000" b="1" dirty="0"/>
              <a:t>Key Events:</a:t>
            </a:r>
          </a:p>
        </p:txBody>
      </p:sp>
    </p:spTree>
    <p:extLst>
      <p:ext uri="{BB962C8B-B14F-4D97-AF65-F5344CB8AC3E}">
        <p14:creationId xmlns:p14="http://schemas.microsoft.com/office/powerpoint/2010/main" val="1882096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meline&#10;&#10;Description automatically generated">
            <a:extLst>
              <a:ext uri="{FF2B5EF4-FFF2-40B4-BE49-F238E27FC236}">
                <a16:creationId xmlns:a16="http://schemas.microsoft.com/office/drawing/2014/main" id="{E654698D-1166-2B83-0337-170E181E7832}"/>
              </a:ext>
            </a:extLst>
          </p:cNvPr>
          <p:cNvPicPr>
            <a:picLocks noChangeAspect="1"/>
          </p:cNvPicPr>
          <p:nvPr/>
        </p:nvPicPr>
        <p:blipFill>
          <a:blip r:embed="rId2"/>
          <a:stretch>
            <a:fillRect/>
          </a:stretch>
        </p:blipFill>
        <p:spPr>
          <a:xfrm>
            <a:off x="207153" y="0"/>
            <a:ext cx="11642317" cy="6779172"/>
          </a:xfrm>
          <a:prstGeom prst="rect">
            <a:avLst/>
          </a:prstGeom>
        </p:spPr>
      </p:pic>
      <p:sp>
        <p:nvSpPr>
          <p:cNvPr id="9" name="TextBox 8">
            <a:extLst>
              <a:ext uri="{FF2B5EF4-FFF2-40B4-BE49-F238E27FC236}">
                <a16:creationId xmlns:a16="http://schemas.microsoft.com/office/drawing/2014/main" id="{E1161103-D8FC-4209-42D0-9E539C75B946}"/>
              </a:ext>
            </a:extLst>
          </p:cNvPr>
          <p:cNvSpPr txBox="1"/>
          <p:nvPr/>
        </p:nvSpPr>
        <p:spPr>
          <a:xfrm>
            <a:off x="11188383" y="2397209"/>
            <a:ext cx="1099751" cy="369332"/>
          </a:xfrm>
          <a:prstGeom prst="rect">
            <a:avLst/>
          </a:prstGeom>
          <a:noFill/>
        </p:spPr>
        <p:txBody>
          <a:bodyPr wrap="square" rtlCol="0">
            <a:spAutoFit/>
          </a:bodyPr>
          <a:lstStyle/>
          <a:p>
            <a:r>
              <a:rPr lang="en-CN" b="1" dirty="0"/>
              <a:t>ChatGPT</a:t>
            </a:r>
          </a:p>
        </p:txBody>
      </p:sp>
      <p:pic>
        <p:nvPicPr>
          <p:cNvPr id="15362" name="Picture 2">
            <a:extLst>
              <a:ext uri="{FF2B5EF4-FFF2-40B4-BE49-F238E27FC236}">
                <a16:creationId xmlns:a16="http://schemas.microsoft.com/office/drawing/2014/main" id="{1473B32E-E632-FB9F-5932-9F79BAABF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621" y="2916451"/>
            <a:ext cx="1334530" cy="94529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33ACF4E7-D531-18D2-1665-3EDAA560E9FC}"/>
              </a:ext>
            </a:extLst>
          </p:cNvPr>
          <p:cNvCxnSpPr>
            <a:cxnSpLocks/>
          </p:cNvCxnSpPr>
          <p:nvPr/>
        </p:nvCxnSpPr>
        <p:spPr>
          <a:xfrm>
            <a:off x="6363730" y="86497"/>
            <a:ext cx="0" cy="6771503"/>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FD728AD-0B3F-DC44-02DC-8D637B0F532D}"/>
              </a:ext>
            </a:extLst>
          </p:cNvPr>
          <p:cNvSpPr txBox="1"/>
          <p:nvPr/>
        </p:nvSpPr>
        <p:spPr>
          <a:xfrm>
            <a:off x="5879543" y="86497"/>
            <a:ext cx="1767016" cy="646331"/>
          </a:xfrm>
          <a:prstGeom prst="rect">
            <a:avLst/>
          </a:prstGeom>
          <a:noFill/>
        </p:spPr>
        <p:txBody>
          <a:bodyPr wrap="square" rtlCol="0">
            <a:spAutoFit/>
          </a:bodyPr>
          <a:lstStyle/>
          <a:p>
            <a:r>
              <a:rPr lang="en-US" b="1" dirty="0">
                <a:solidFill>
                  <a:srgbClr val="00B050"/>
                </a:solidFill>
              </a:rPr>
              <a:t>Neural Networks</a:t>
            </a:r>
            <a:endParaRPr lang="en-CN" b="1" dirty="0">
              <a:solidFill>
                <a:srgbClr val="00B050"/>
              </a:solidFill>
            </a:endParaRPr>
          </a:p>
        </p:txBody>
      </p:sp>
    </p:spTree>
    <p:extLst>
      <p:ext uri="{BB962C8B-B14F-4D97-AF65-F5344CB8AC3E}">
        <p14:creationId xmlns:p14="http://schemas.microsoft.com/office/powerpoint/2010/main" val="227028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2">
            <a:extLst>
              <a:ext uri="{FF2B5EF4-FFF2-40B4-BE49-F238E27FC236}">
                <a16:creationId xmlns:a16="http://schemas.microsoft.com/office/drawing/2014/main" id="{9643E2E7-488C-F442-41C7-D2503FF03A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988" y="557050"/>
            <a:ext cx="5374888" cy="2966292"/>
          </a:xfrm>
          <a:prstGeom prst="rect">
            <a:avLst/>
          </a:prstGeom>
          <a:noFill/>
        </p:spPr>
      </p:pic>
      <p:pic>
        <p:nvPicPr>
          <p:cNvPr id="5" name="图片 21">
            <a:extLst>
              <a:ext uri="{FF2B5EF4-FFF2-40B4-BE49-F238E27FC236}">
                <a16:creationId xmlns:a16="http://schemas.microsoft.com/office/drawing/2014/main" id="{90C14EC8-A5AE-5A38-F6A0-F478F14ACA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312" y="204067"/>
            <a:ext cx="5374888" cy="3224933"/>
          </a:xfrm>
          <a:prstGeom prst="rect">
            <a:avLst/>
          </a:prstGeom>
          <a:noFill/>
        </p:spPr>
      </p:pic>
      <p:pic>
        <p:nvPicPr>
          <p:cNvPr id="6" name="Picture 5">
            <a:extLst>
              <a:ext uri="{FF2B5EF4-FFF2-40B4-BE49-F238E27FC236}">
                <a16:creationId xmlns:a16="http://schemas.microsoft.com/office/drawing/2014/main" id="{CF1015E6-544A-6D14-5ED6-CAC9FE81E3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3524" y="3523342"/>
            <a:ext cx="9377204" cy="2966292"/>
          </a:xfrm>
          <a:prstGeom prst="rect">
            <a:avLst/>
          </a:prstGeom>
        </p:spPr>
      </p:pic>
      <p:sp>
        <p:nvSpPr>
          <p:cNvPr id="7" name="TextBox 6">
            <a:extLst>
              <a:ext uri="{FF2B5EF4-FFF2-40B4-BE49-F238E27FC236}">
                <a16:creationId xmlns:a16="http://schemas.microsoft.com/office/drawing/2014/main" id="{788BDE66-629B-35E5-1505-25135172289A}"/>
              </a:ext>
            </a:extLst>
          </p:cNvPr>
          <p:cNvSpPr txBox="1"/>
          <p:nvPr/>
        </p:nvSpPr>
        <p:spPr>
          <a:xfrm>
            <a:off x="257217" y="110889"/>
            <a:ext cx="5549471" cy="400110"/>
          </a:xfrm>
          <a:prstGeom prst="rect">
            <a:avLst/>
          </a:prstGeom>
          <a:noFill/>
        </p:spPr>
        <p:txBody>
          <a:bodyPr wrap="square" rtlCol="0">
            <a:spAutoFit/>
          </a:bodyPr>
          <a:lstStyle/>
          <a:p>
            <a:r>
              <a:rPr lang="en-US" altLang="zh-CN" sz="2000" b="1" dirty="0"/>
              <a:t>H</a:t>
            </a:r>
            <a:r>
              <a:rPr lang="en-CN" altLang="zh-CN" sz="2000" b="1" dirty="0"/>
              <a:t>uman Neuron and NN; Artificial Neuron and NN</a:t>
            </a:r>
            <a:r>
              <a:rPr lang="zh-CN" altLang="en-US" sz="2000" b="1" dirty="0"/>
              <a:t> </a:t>
            </a:r>
            <a:r>
              <a:rPr lang="en-CN" sz="2000" b="1" dirty="0"/>
              <a:t> </a:t>
            </a:r>
          </a:p>
        </p:txBody>
      </p:sp>
    </p:spTree>
    <p:extLst>
      <p:ext uri="{BB962C8B-B14F-4D97-AF65-F5344CB8AC3E}">
        <p14:creationId xmlns:p14="http://schemas.microsoft.com/office/powerpoint/2010/main" val="2109898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2604</TotalTime>
  <Words>1992</Words>
  <Application>Microsoft Macintosh PowerPoint</Application>
  <PresentationFormat>Widescreen</PresentationFormat>
  <Paragraphs>252</Paragraphs>
  <Slides>30</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DengXian</vt:lpstr>
      <vt:lpstr>Molde</vt:lpstr>
      <vt:lpstr>Söhne</vt:lpstr>
      <vt:lpstr>Arial</vt:lpstr>
      <vt:lpstr>Calibri</vt:lpstr>
      <vt:lpstr>Calibri Light</vt:lpstr>
      <vt:lpstr>Cambria Math</vt:lpstr>
      <vt:lpstr>Courier New</vt:lpstr>
      <vt:lpstr>Helvetica</vt:lpstr>
      <vt:lpstr>Menlo</vt:lpstr>
      <vt:lpstr>Times New Roman</vt:lpstr>
      <vt:lpstr>Office Theme</vt:lpstr>
      <vt:lpstr>ChatGPT &amp;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&amp; AI</dc:title>
  <dc:creator>Bill Huang</dc:creator>
  <cp:lastModifiedBy>Bill Huang</cp:lastModifiedBy>
  <cp:revision>49</cp:revision>
  <dcterms:created xsi:type="dcterms:W3CDTF">2023-02-07T13:35:27Z</dcterms:created>
  <dcterms:modified xsi:type="dcterms:W3CDTF">2024-05-14T10:17:00Z</dcterms:modified>
</cp:coreProperties>
</file>